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handoutMasterIdLst>
    <p:handoutMasterId r:id="rId21"/>
  </p:handoutMasterIdLst>
  <p:sldIdLst>
    <p:sldId id="256" r:id="rId2"/>
    <p:sldId id="289" r:id="rId3"/>
    <p:sldId id="331" r:id="rId4"/>
    <p:sldId id="332" r:id="rId5"/>
    <p:sldId id="313" r:id="rId6"/>
    <p:sldId id="333" r:id="rId7"/>
    <p:sldId id="336" r:id="rId8"/>
    <p:sldId id="337" r:id="rId9"/>
    <p:sldId id="340" r:id="rId10"/>
    <p:sldId id="341" r:id="rId11"/>
    <p:sldId id="342" r:id="rId12"/>
    <p:sldId id="343" r:id="rId13"/>
    <p:sldId id="344" r:id="rId14"/>
    <p:sldId id="345" r:id="rId15"/>
    <p:sldId id="338" r:id="rId16"/>
    <p:sldId id="339" r:id="rId17"/>
    <p:sldId id="346" r:id="rId18"/>
    <p:sldId id="347" r:id="rId19"/>
    <p:sldId id="26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CCCC"/>
    <a:srgbClr val="FF00FF"/>
    <a:srgbClr val="EFEB45"/>
    <a:srgbClr val="CDF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7" autoAdjust="0"/>
    <p:restoredTop sz="94660"/>
  </p:normalViewPr>
  <p:slideViewPr>
    <p:cSldViewPr snapToGrid="0">
      <p:cViewPr>
        <p:scale>
          <a:sx n="66" d="100"/>
          <a:sy n="66" d="100"/>
        </p:scale>
        <p:origin x="-1363" y="-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114B1-98D0-4B38-85E2-A8F06FC3490A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EE153-6929-45D0-9F8B-2CD3A4C79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89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BB5F112-BEE3-45C5-8BF2-EC827069341B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D2E33E79-600D-424F-8619-3B8C9D1801B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9282" y="-717629"/>
            <a:ext cx="9703633" cy="3881744"/>
          </a:xfrm>
        </p:spPr>
        <p:txBody>
          <a:bodyPr>
            <a:normAutofit/>
          </a:bodyPr>
          <a:lstStyle/>
          <a:p>
            <a:r>
              <a:rPr lang="ru-RU" sz="3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/>
                <a:ea typeface="Cambria"/>
              </a:rPr>
              <a:t>Формирование ценностных ориентаций обучающихся в рамках межведомственного взаимодействия на территории</a:t>
            </a:r>
            <a:r>
              <a:rPr lang="ru-RU" sz="36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12523" y="4337590"/>
            <a:ext cx="4652874" cy="1634947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 Никольской СОШ</a:t>
            </a:r>
          </a:p>
          <a:p>
            <a:pPr algn="l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Кувеко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Валерьевна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3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выступление 25.08.22\wm2XT2GhQ-u2l_aEys_Uhz08qBYTJiiEsVex6X1aTg4nbOixvoOJUo8nSK3on3OSpa2lQ8Lms6N6K_FF_-_EFmr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68"/>
            <a:ext cx="4055616" cy="55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ыступление 25.08.22\JA7NtDN6WdRtA9npvo8nniACQ8VgWi1LzN4QXTqmjrEOHUY2ZISxLHvGeRk21PnLkd3H8N8QptMq4ClElk0-owN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616" y="370390"/>
            <a:ext cx="4023513" cy="562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выступление 25.08.22\pzjf4QMb60PGKFE7r-WjwQ-m0dKKwGOdaHbjs20J4yMi7Eg3du7nwr4FS8P3WHr12PLrGo4LvbORL3kC-OV_Gsz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29" y="1251888"/>
            <a:ext cx="4112870" cy="534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2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выступление 25.08.22\n1tdQ_A_HQVf-xuxmolZfVvTmuSQBFF19SnTqI9QFt0uUE8GA77oA4eNvKF21xGh6ZBApCecqTVgG29caGUC69P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47" y="127321"/>
            <a:ext cx="3875034" cy="39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выступление 25.08.22\sLLIBA7wqqIAYGbltRNs_EaTd_vlMTTpUZ7u4MhXd47C5s6g5ROj2hHFsSe1dYUUxFSIKFE9J1lgcvXN0zlh__1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81" y="658611"/>
            <a:ext cx="6766125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выступление 25.08.22\fX8IbE3Lj08Vf-dHn2k5MWTDRaHxwHVTeB814T3rfJk50bAGtFfucaTGOxaIBDeax95IedtzMOgb5ed-ADjo8nk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" y="3703616"/>
            <a:ext cx="5510273" cy="30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выступление 25.08.22\BivzeT7rF5xZKSkkQCvf4BodRzEG1Rqkk_TIHZTjv2N5Y3C2UVhXX7uwcQ98V8flkR5LHiPHCFkHQJle7lo4y5j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345" y="128467"/>
            <a:ext cx="7288890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ыступление 25.08.22\axFAV7XT2DagECfa8_wmWLo1RTzTx-yOGRgaS-ThOStdH5O2ypl4CjO1GZTrO0o-Bz5I3obVsb0E_BfUJclpmxf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4" y="0"/>
            <a:ext cx="5683169" cy="31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выступление 25.08.22\TU99zE8SrRy467aDhHnzCOQYxUJ8tz0gpbKumqoT7U2_z3VV0bip-VnUfWogWSVA0YuqyI1EOuJTkoJziDlXR8M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463"/>
            <a:ext cx="6041985" cy="35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выступление 25.08.22\DCv5pkYxmchOAE1c0d8dl0gq8NcGiGAScP3MfzRCq-iZr3Z-N8Schz2uzRWZTULl8NJjHo9x2m4v8LxNW0nuDRw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05" y="3535659"/>
            <a:ext cx="6890795" cy="332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0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jAFG3z9F4XVo0bIIKx1SS3EaJxlljwYoxhY0ogvBZP6OpOSoW4iEn2IIvJy3b1AvOPWwxRgGYSPD02ufgmC-JKu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43" y="243068"/>
            <a:ext cx="7280535" cy="421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tRm1g3oZa0tqhgAPaD-NsF5o0osapxkg23tzsOi48e-9qbTh6esVWCAywp5dZ4oLg2dQQBl7eYSJdrpOsnhXiPU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97" y="856526"/>
            <a:ext cx="5752617" cy="600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65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выступление 25.08.22\F8d1rawqo-8FD_xaJPgZpgvf7PTexFqfMibpXP_nsIBrO3EoWVe6rC2byKgQHIsPaa_OlAWZRE62XqrFkYYoEsM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" y="54020"/>
            <a:ext cx="6504972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выступление 25.08.22\t3WLkUZkQaBMOdA7EQPs3ocyLNiEEXbpT_AOvDOIwg2_thZW169tp7MimVEU4JmRIMmkbhDsmttgBd9JrnaqXV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08" y="3500782"/>
            <a:ext cx="5837498" cy="33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выступление 25.08.22\RSLzATQl__UjRx-CHYmhLoF0xdOaTxuc1bqxMmSbEBXp0Mqt0_r7N_wVwGClkwOPlv6sQ70ikQPJsdrJezeGBpZ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57" y="54020"/>
            <a:ext cx="4818927" cy="36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выступление 25.08.22\vxknn_R_2QVsUm8IlZSqv0L4AvicrrT7BveEXXFPPbW5ZKrfY38-sg-CSRlddYe8vBM2rz837j8lxj8_Fm1azdf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706" y="3588152"/>
            <a:ext cx="5942247" cy="319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5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User\Desktop\8ChY7g5adxIqecPS_uk1_OHOla19Ba8bReQlKnpW6iCVEXAVnzVSyRzPs5VUkG8dyrCxshHOJ-h_T0auNnuMp_Ez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70" y="0"/>
            <a:ext cx="5211130" cy="32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lkXvoSWcVAFrR6BD679Qyw6hfw622GeH296DlT7wfaTocm5pc1tzH8YNFbrry59ZZegOv08_jU-haIO5e40e277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3" y="167675"/>
            <a:ext cx="7002684" cy="544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mMK3nRLLgpnIJ1Vn0dD_KJNfZxjhsILaiaWKbkRadYBIgtEExo4jqRj3qQZLXUzO-ttkg35qX58Jw0P9wwxHWjx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63376"/>
            <a:ext cx="3761772" cy="39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7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849" y="358814"/>
            <a:ext cx="7233075" cy="41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7" y="2881215"/>
            <a:ext cx="6419854" cy="38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4715116"/>
          </a:xfrm>
        </p:spPr>
        <p:txBody>
          <a:bodyPr>
            <a:noAutofit/>
          </a:bodyPr>
          <a:lstStyle/>
          <a:p>
            <a:pPr marL="274320" lvl="0" indent="-6350" algn="l">
              <a:lnSpc>
                <a:spcPct val="115000"/>
              </a:lnSpc>
              <a:spcBef>
                <a:spcPct val="20000"/>
              </a:spcBef>
              <a:spcAft>
                <a:spcPts val="60"/>
              </a:spcAft>
            </a:pP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Формирование личной ответственности предполагает выработку у подростков ряда жизненно важных способностей:</a:t>
            </a: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·</a:t>
            </a: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      Принимать решения и оценивать их последствия</a:t>
            </a: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·       </a:t>
            </a:r>
            <a: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Критически </a:t>
            </a: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мыслить и проводить анализ </a:t>
            </a:r>
            <a: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информации</a:t>
            </a: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·       </a:t>
            </a:r>
            <a:r>
              <a:rPr lang="ru-RU" sz="2400" b="1" dirty="0" err="1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Самовыражаться</a:t>
            </a: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·       </a:t>
            </a:r>
            <a: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Осознанно </a:t>
            </a: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делать выбор и взвешивать свои возможности </a:t>
            </a:r>
            <a: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    в  </a:t>
            </a: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жизненных трудностях</a:t>
            </a:r>
            <a: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.</a:t>
            </a:r>
            <a:br>
              <a:rPr lang="ru-RU" sz="2400" b="1" dirty="0" smtClean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Ответственность,  как ценность, проявляется тогда, когда поведение человека никто не контролирует. Человек сам себя контролирует, сам готов брать ответственность на себя.</a:t>
            </a:r>
            <a: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4162" y="5011838"/>
            <a:ext cx="1508432" cy="711232"/>
          </a:xfrm>
        </p:spPr>
        <p:txBody>
          <a:bodyPr>
            <a:normAutofit/>
          </a:bodyPr>
          <a:lstStyle/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8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95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099" y="632388"/>
            <a:ext cx="8871926" cy="1196412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2031" y="1736204"/>
            <a:ext cx="8580564" cy="3993264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-  сформированы знания о ценностях общества и культуры;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- учащиеся научены дифференцировать ценности, выбирая для себя наиболее значимые;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rgbClr val="181818"/>
                </a:solidFill>
                <a:latin typeface="Times New Roman"/>
                <a:ea typeface="Times New Roman"/>
                <a:cs typeface="Times New Roman"/>
              </a:rPr>
              <a:t>-созданы педагогические условия для включения учеников в процесс осознания и переживания нравственных ценностей.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0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55077" y="288443"/>
            <a:ext cx="994116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C:\Users\79233\Desktop\Kartinka_Spasibo_za_vnimanie_dlya_prezentaciy_1-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43" y="899886"/>
            <a:ext cx="8055427" cy="525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51949" y="1006997"/>
            <a:ext cx="8958806" cy="1388962"/>
          </a:xfrm>
        </p:spPr>
        <p:txBody>
          <a:bodyPr>
            <a:normAutofit/>
          </a:bodyPr>
          <a:lstStyle/>
          <a:p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3693" y="1160586"/>
            <a:ext cx="9941170" cy="5275384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70000"/>
              <a:buFont typeface="Wingdings" pitchFamily="2" charset="2"/>
              <a:buChar char="¢"/>
            </a:pPr>
            <a:endParaRPr lang="ru-RU" altLang="ru-RU" sz="2000" kern="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70000"/>
              <a:buNone/>
            </a:pPr>
            <a:endParaRPr lang="ru-RU" altLang="ru-RU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C:\Users\User\Desktop\546699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33" y="162047"/>
            <a:ext cx="9317620" cy="63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7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966" y="833377"/>
            <a:ext cx="4213184" cy="416689"/>
          </a:xfrm>
        </p:spPr>
        <p:txBody>
          <a:bodyPr>
            <a:normAutofit fontScale="90000"/>
          </a:bodyPr>
          <a:lstStyle/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1157468"/>
            <a:ext cx="8261873" cy="4565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Мы работает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по  программе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Школа – центр воспитательной работы на селе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Цель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– формирование всесторонне развитой личности: знающего, творческого, интеллигентного и здорового человека, воспитание активного гражданина и патриота своей страны.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связи с этим,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свою задачу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школа видит в том, чтобы сохранить и привить  культуру и исторические традиции своей «малой» родины, развить в каждом ребёнке социальную и культурную компетентность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73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1829" y="159656"/>
            <a:ext cx="5894637" cy="534825"/>
          </a:xfrm>
        </p:spPr>
        <p:txBody>
          <a:bodyPr>
            <a:noAutofit/>
          </a:bodyPr>
          <a:lstStyle/>
          <a:p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81" y="769258"/>
            <a:ext cx="10071276" cy="60887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Межведомственное взаимодействие на территории села</a:t>
            </a:r>
            <a:endParaRPr lang="ru-RU" sz="2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1.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Сельсовет</a:t>
            </a: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2.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Сельская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библиотека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3.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Сельский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домом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культуры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4.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Фельдшерско-акушерским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пунктом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5.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Магазинами</a:t>
            </a: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6.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Почта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России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7.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Родители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</a:rPr>
              <a:t>обучающихся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749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668216"/>
            <a:ext cx="9286993" cy="986964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Фельдшерско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акушерский пункт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5343" y="1585732"/>
            <a:ext cx="9572262" cy="4699321"/>
          </a:xfrm>
        </p:spPr>
        <p:txBody>
          <a:bodyPr>
            <a:noAutofit/>
          </a:bodyPr>
          <a:lstStyle/>
          <a:p>
            <a:pPr marL="267970" indent="0">
              <a:lnSpc>
                <a:spcPct val="115000"/>
              </a:lnSpc>
              <a:spcAft>
                <a:spcPts val="6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фельдшер проводит медицинский осмотр обучающихся как в </a:t>
            </a:r>
            <a:r>
              <a:rPr lang="ru-RU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ФАПе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так и в медицинском кабинете школы, </a:t>
            </a: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67970" indent="0">
              <a:lnSpc>
                <a:spcPct val="115000"/>
              </a:lnSpc>
              <a:spcAft>
                <a:spcPts val="6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проводит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информационные беседы с обучающимися и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родителями,</a:t>
            </a:r>
            <a:endParaRPr lang="ru-RU" sz="28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67970" indent="0">
              <a:lnSpc>
                <a:spcPct val="115000"/>
              </a:lnSpc>
              <a:spcAft>
                <a:spcPts val="6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ребята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часто приходят в медпункт, чтобы получить интересующую их информацию, например, при подготовке исследовательской работы или каких профилактических мероприятий,</a:t>
            </a:r>
            <a:r>
              <a:rPr lang="ru-RU" sz="2800" spc="20" dirty="0">
                <a:latin typeface="Times New Roman"/>
                <a:ea typeface="Calibri"/>
                <a:cs typeface="Times New Roman"/>
              </a:rPr>
              <a:t>  по предотвращению  табака-курения, употребления алкоголя, наркотических средств и т.д.</a:t>
            </a:r>
            <a:endParaRPr lang="ru-RU" sz="2800" dirty="0">
              <a:latin typeface="Calibri"/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2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620560" y="1196311"/>
            <a:ext cx="84262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l" eaLnBrk="0" hangingPunct="0"/>
            <a:r>
              <a:rPr lang="ru-RU" sz="1800" b="1" dirty="0">
                <a:latin typeface="Times New Roman"/>
                <a:ea typeface="Calibri"/>
                <a:cs typeface="Times New Roman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50721" y="706057"/>
            <a:ext cx="8261873" cy="11227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Постоянными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партерами 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являются 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сельский дом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культуры и сельская библиотека</a:t>
            </a:r>
            <a:r>
              <a:rPr lang="ru-RU" b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1026" name="Picture 2" descr="C:\Users\User\Desktop\выступление 25.08.22\f8GUg-lSOTowdNqi6lrjwJTrvvKh86-GhLzQXNSggwGfKXpXEEWwVZH5UIId7hE5NFZKf0WdgEEbrd28TjXcstk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4" y="1758655"/>
            <a:ext cx="5509550" cy="462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ыступление 25.08.22\QY90HFs6SKeoq0X_WFI1kmTdtXM6DmpoJ7uwvtD-aTaIWu3WwrQ8qNIb6YETlmADo4NPT4bsnXRLSu_RFOn8Pi2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067" y="1758655"/>
            <a:ext cx="6236183" cy="455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18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выступление 25.08.22\5_KAfqvuh-twq1yzmlUkM42JRe0CNwC_8rS1D-JlfxjadPQjH_stcW0glXTovnDumtIrULD83ddL5s_L0azY3r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61" y="262398"/>
            <a:ext cx="5960961" cy="567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22" y="2303363"/>
            <a:ext cx="5536556" cy="399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5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21" y="3357780"/>
            <a:ext cx="4560662" cy="32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24" y="278337"/>
            <a:ext cx="4398379" cy="307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D5fhGkVHdso5WvHh7_BVRZv2OvwelFLrJM4OydIp9LDVudDlD7GYx7aPeljoZjtHqjUP4C8M1z3HfFiD2XYbKw8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4" y="659906"/>
            <a:ext cx="7007827" cy="56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ser\Desktop\выступление 25.08.22\8e-qFs-seAKu-zrNK8rdo__1qTrQTF_JYVSKZWe_whNjBYGspZu3d5hZ_mKwol58WHBXwy9mSanEZ-l7t_UMunj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511">
            <a:off x="646617" y="311390"/>
            <a:ext cx="4927236" cy="40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выступление 25.08.22\aEFn1RbIIhETB5WIb2cdn1zAdYePtrAcH-szWbo4VSsITsFoY9nB_6UxLLj1f9wrqyESImnAq_SgPaimP9HAAyP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775">
            <a:off x="5353935" y="437084"/>
            <a:ext cx="6583422" cy="42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выступление 25.08.22\-ddSq52brJK60VxYvhxT0bzmvaOpOuOrr_vFaSOAERC8-DhHQJ2N8jQQWvMxSrbSdRiQhKDPCyv-HGMdLRAN0KT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3" y="3458760"/>
            <a:ext cx="6609144" cy="331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4295</TotalTime>
  <Words>247</Words>
  <Application>Microsoft Office PowerPoint</Application>
  <PresentationFormat>Произвольный</PresentationFormat>
  <Paragraphs>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Кнопка</vt:lpstr>
      <vt:lpstr>«Формирование ценностных ориентаций обучающихся в рамках межведомственного взаимодействия на территории»</vt:lpstr>
      <vt:lpstr>Презентация PowerPoint</vt:lpstr>
      <vt:lpstr>Презентация PowerPoint</vt:lpstr>
      <vt:lpstr>Презентация PowerPoint</vt:lpstr>
      <vt:lpstr>Фельдшерско – акушерский пункт 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личной ответственности предполагает выработку у подростков ряда жизненно важных способностей: ·      Принимать решения и оценивать их последствия ·       Критически мыслить и проводить анализ информации ·       Самовыражаться ·       Осознанно делать выбор и взвешивать свои возможности     в  жизненных трудностях.  Ответственность,  как ценность, проявляется тогда, когда поведение человека никто не контролирует. Человек сам себя контролирует, сам готов брать ответственность на себя. </vt:lpstr>
      <vt:lpstr>Результат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ДЕПАРТАМЕТН ОБРАЗОВАНИЯ ГОРОДА МОСКВЫ  ЮЖНОЕ ОКРУЖНОЕ УПРАВЛЕНИЕ ОБРАЗОВАНИЯ  СТАЖИРОВОЧНАЯ ПЛОЩАДКА ПО ПРОФИЛАКТИКЕ НЕГАТИВНЫХ ЯВЛЕНИЙ В ПОДРОСТКОВОЙ СРЕДЕ В ОБРАЗОВАТЕЛЬНЫХ ОРГАНИЗАЦИЯХ ЮЖНОГО ОКРУГА</dc:title>
  <dc:creator>Lidiya.Badalova</dc:creator>
  <cp:lastModifiedBy>User</cp:lastModifiedBy>
  <cp:revision>338</cp:revision>
  <dcterms:created xsi:type="dcterms:W3CDTF">2014-04-05T09:34:11Z</dcterms:created>
  <dcterms:modified xsi:type="dcterms:W3CDTF">2022-08-24T12:38:06Z</dcterms:modified>
</cp:coreProperties>
</file>