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23" r:id="rId2"/>
    <p:sldId id="332" r:id="rId3"/>
    <p:sldId id="313" r:id="rId4"/>
    <p:sldId id="314" r:id="rId5"/>
    <p:sldId id="315" r:id="rId6"/>
    <p:sldId id="316" r:id="rId7"/>
    <p:sldId id="326" r:id="rId8"/>
    <p:sldId id="327" r:id="rId9"/>
    <p:sldId id="329" r:id="rId10"/>
    <p:sldId id="330" r:id="rId11"/>
    <p:sldId id="331" r:id="rId12"/>
    <p:sldId id="319" r:id="rId13"/>
    <p:sldId id="321" r:id="rId14"/>
    <p:sldId id="325" r:id="rId15"/>
    <p:sldId id="324" r:id="rId16"/>
    <p:sldId id="317" r:id="rId17"/>
    <p:sldId id="328" r:id="rId18"/>
    <p:sldId id="333" r:id="rId19"/>
    <p:sldId id="33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3A347-E572-4468-AF52-8B5AD5A178B9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82EE9-FFAB-47C4-B27B-8D810433D7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8821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post-279854-129828837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97e6b01896c7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9CB696-2E9E-43B8-8F82-07B74E1ED05D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33A66-5C4C-4219-AAF9-017E2F9E6F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9001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9CB696-2E9E-43B8-8F82-07B74E1ED05D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33A66-5C4C-4219-AAF9-017E2F9E6F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9533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9CB696-2E9E-43B8-8F82-07B74E1ED05D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33A66-5C4C-4219-AAF9-017E2F9E6F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5391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9CB696-2E9E-43B8-8F82-07B74E1ED05D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33A66-5C4C-4219-AAF9-017E2F9E6F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1634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9CB696-2E9E-43B8-8F82-07B74E1ED05D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33A66-5C4C-4219-AAF9-017E2F9E6F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0163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9CB696-2E9E-43B8-8F82-07B74E1ED05D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33A66-5C4C-4219-AAF9-017E2F9E6F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7239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9CB696-2E9E-43B8-8F82-07B74E1ED05D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33A66-5C4C-4219-AAF9-017E2F9E6F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975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9CB696-2E9E-43B8-8F82-07B74E1ED05D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33A66-5C4C-4219-AAF9-017E2F9E6F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9816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9CB696-2E9E-43B8-8F82-07B74E1ED05D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33A66-5C4C-4219-AAF9-017E2F9E6F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6517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9CB696-2E9E-43B8-8F82-07B74E1ED05D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33A66-5C4C-4219-AAF9-017E2F9E6F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354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9CB696-2E9E-43B8-8F82-07B74E1ED05D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33A66-5C4C-4219-AAF9-017E2F9E6F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5276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B9CB696-2E9E-43B8-8F82-07B74E1ED05D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D33A66-5C4C-4219-AAF9-017E2F9E6F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00141" y="1378947"/>
            <a:ext cx="5678157" cy="175432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Урок на тему: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«Имя существительное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как часть речи»</a:t>
            </a:r>
            <a:endParaRPr lang="ru-RU" sz="36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7344" y="5157192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5 класс</a:t>
            </a:r>
            <a:endParaRPr lang="ru-RU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492896"/>
            <a:ext cx="1117038" cy="172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6278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3298378"/>
          </a:xfrm>
        </p:spPr>
        <p:txBody>
          <a:bodyPr/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Задания: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1)выпишите существительные, распределите их на группы по значению (конкретные, отвлеченные, собирательные);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определите у существительных морфологические признаки: род, число, падеж;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 подчеркните существительные, как члены предложения.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3645024"/>
            <a:ext cx="7787208" cy="248113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   Сердце никогда не забудет дом матери, игры детства, дорогу в школу.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331640" y="1535113"/>
            <a:ext cx="2160240" cy="453727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№1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832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944"/>
                <a:gridCol w="1346944"/>
                <a:gridCol w="1346944"/>
              </a:tblGrid>
              <a:tr h="186053">
                <a:tc>
                  <a:txBody>
                    <a:bodyPr/>
                    <a:lstStyle/>
                    <a:p>
                      <a:r>
                        <a:rPr lang="ru-RU" dirty="0" smtClean="0"/>
                        <a:t>конкретные</a:t>
                      </a:r>
                      <a:endParaRPr lang="ru-RU" dirty="0"/>
                    </a:p>
                  </a:txBody>
                  <a:tcPr marL="53526" marR="53526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собирательные</a:t>
                      </a:r>
                      <a:endParaRPr lang="ru-RU" dirty="0"/>
                    </a:p>
                  </a:txBody>
                  <a:tcPr marL="53526" marR="53526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отвлеченные</a:t>
                      </a:r>
                      <a:endParaRPr lang="ru-RU" dirty="0"/>
                    </a:p>
                  </a:txBody>
                  <a:tcPr marL="53526" marR="53526"/>
                </a:tc>
              </a:tr>
              <a:tr h="186053">
                <a:tc>
                  <a:txBody>
                    <a:bodyPr/>
                    <a:lstStyle/>
                    <a:p>
                      <a:r>
                        <a:rPr lang="ru-RU" dirty="0" smtClean="0"/>
                        <a:t>Сердце </a:t>
                      </a:r>
                      <a:endParaRPr lang="ru-RU" dirty="0"/>
                    </a:p>
                  </a:txBody>
                  <a:tcPr marL="53526" marR="53526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детство</a:t>
                      </a:r>
                      <a:endParaRPr lang="ru-RU" dirty="0"/>
                    </a:p>
                  </a:txBody>
                  <a:tcPr marL="53526" marR="53526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игры</a:t>
                      </a:r>
                      <a:endParaRPr lang="ru-RU" dirty="0"/>
                    </a:p>
                  </a:txBody>
                  <a:tcPr marL="53526" marR="53526"/>
                </a:tc>
              </a:tr>
              <a:tr h="130696">
                <a:tc>
                  <a:txBody>
                    <a:bodyPr/>
                    <a:lstStyle/>
                    <a:p>
                      <a:r>
                        <a:rPr lang="ru-RU" dirty="0" smtClean="0"/>
                        <a:t>дорога</a:t>
                      </a:r>
                      <a:endParaRPr lang="ru-RU" dirty="0"/>
                    </a:p>
                  </a:txBody>
                  <a:tcPr marL="53526" marR="535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3526" marR="535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3526" marR="53526"/>
                </a:tc>
              </a:tr>
              <a:tr h="186053">
                <a:tc>
                  <a:txBody>
                    <a:bodyPr/>
                    <a:lstStyle/>
                    <a:p>
                      <a:r>
                        <a:rPr lang="ru-RU" dirty="0" smtClean="0"/>
                        <a:t>школа</a:t>
                      </a:r>
                      <a:endParaRPr lang="ru-RU" dirty="0"/>
                    </a:p>
                  </a:txBody>
                  <a:tcPr marL="53526" marR="535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3526" marR="535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3526" marR="53526"/>
                </a:tc>
              </a:tr>
              <a:tr h="186053">
                <a:tc>
                  <a:txBody>
                    <a:bodyPr/>
                    <a:lstStyle/>
                    <a:p>
                      <a:r>
                        <a:rPr lang="ru-RU" dirty="0" smtClean="0"/>
                        <a:t>мать</a:t>
                      </a:r>
                      <a:endParaRPr lang="ru-RU" dirty="0"/>
                    </a:p>
                  </a:txBody>
                  <a:tcPr marL="53526" marR="535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3526" marR="535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3526" marR="53526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дом</a:t>
                      </a:r>
                      <a:endParaRPr lang="ru-RU" dirty="0"/>
                    </a:p>
                  </a:txBody>
                  <a:tcPr marL="53526" marR="535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3526" marR="5352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3526" marR="53526"/>
                </a:tc>
              </a:tr>
            </a:tbl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220072" y="1535113"/>
            <a:ext cx="2304256" cy="453727"/>
          </a:xfrm>
        </p:spPr>
        <p:txBody>
          <a:bodyPr/>
          <a:lstStyle/>
          <a:p>
            <a:r>
              <a:rPr lang="ru-RU" dirty="0" smtClean="0"/>
              <a:t>  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Задание№2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Сердце(ср.р., ед.ч.,И.п.), дом (м.р., ед.ч., матери (ж.р., ед.ч., Р.п.), игры (ж.р., мн.ч., В.п.), детства (ср.р., ед.ч., Р.п.), дорогу (ж.р., ед.ч., В.п.,), школу (ж.р., ед.ч., В.п.,).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4725144"/>
            <a:ext cx="7560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№3.</a:t>
            </a:r>
          </a:p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Сердце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никогда не забудет дом матери, игры детства, дорогу в школу.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Тест “Имя существительное”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1" dirty="0" smtClean="0"/>
              <a:t>1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Найдите неверное утверждение.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А. Имя существительное – часть речи, которая обозначает предмет.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Б. Имена существительные изменяются по родам.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В. Собственные имена существительные пишутся с большой буквы.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2.  Укажите имя существительное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А. смелость Б. смело   В. смелый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3. Определите, каким членом предложения является выделенное слово в предложении.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“Берёзы украшают 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леса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”: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а) подлежащим; б) дополнением; в) обстоятельством.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4. Какое существительное употребляется только в форме ед. числа?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А) Темнота; Б) пустыня; В) стена; Г) мороз; Д) шорох.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5. Исключите лишнее слово: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А) О смелост..., Б) 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храброст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..., В) 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неустрашимост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..., Г) 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трусост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САМОПРОВЕРКА: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Ответы: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Б 2. А 3. Б 4. А 5. Г – антоним</a:t>
            </a:r>
          </a:p>
          <a:p>
            <a:endParaRPr lang="ru-RU" dirty="0"/>
          </a:p>
        </p:txBody>
      </p:sp>
      <p:pic>
        <p:nvPicPr>
          <p:cNvPr id="77827" name="Picture 3" descr="C:\Users\user-307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573016"/>
            <a:ext cx="2162175" cy="3000375"/>
          </a:xfrm>
          <a:prstGeom prst="rect">
            <a:avLst/>
          </a:prstGeom>
          <a:noFill/>
        </p:spPr>
      </p:pic>
      <p:pic>
        <p:nvPicPr>
          <p:cNvPr id="77828" name="Picture 4" descr="C:\Users\user-307\Desktop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132856"/>
            <a:ext cx="64389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488832" cy="2722314"/>
          </a:xfrm>
        </p:spPr>
        <p:txBody>
          <a:bodyPr/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Упр.477. Задание:  спишите первую часть стихотворения,  у всех  существительных определить  род, число, падеж, склонение.  В связи с этим, какие затруднения возникли?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Выделенные  существительные подчеркнуть как члены предложения.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Придумать и записать предложения в соответствии со  схемой: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 smtClean="0"/>
              <a:t/>
            </a:r>
            <a:br>
              <a:rPr lang="ru-RU" sz="2000" u="sng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3284984"/>
            <a:ext cx="7715200" cy="2841179"/>
          </a:xfrm>
        </p:spPr>
        <p:txBody>
          <a:bodyPr/>
          <a:lstStyle/>
          <a:p>
            <a:pPr>
              <a:buNone/>
            </a:pPr>
            <a:r>
              <a:rPr lang="ru-RU" sz="3600" dirty="0" smtClean="0"/>
              <a:t>        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После угомонившейся вьюги</a:t>
            </a:r>
          </a:p>
          <a:p>
            <a:pPr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        Наступает  в округе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покой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        Я прислушиваюсь  на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досуге</a:t>
            </a:r>
          </a:p>
          <a:p>
            <a:pPr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        К голосам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детворы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за рекой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buNone/>
            </a:pPr>
            <a:endParaRPr lang="ru-RU" sz="1400" dirty="0" smtClean="0"/>
          </a:p>
          <a:p>
            <a:pPr>
              <a:buAutoNum type="arabicPeriod"/>
            </a:pPr>
            <a:endParaRPr lang="ru-RU" sz="1400" dirty="0"/>
          </a:p>
        </p:txBody>
      </p:sp>
      <p:sp>
        <p:nvSpPr>
          <p:cNvPr id="6" name="Равно 5"/>
          <p:cNvSpPr/>
          <p:nvPr/>
        </p:nvSpPr>
        <p:spPr>
          <a:xfrm>
            <a:off x="5580112" y="2204864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Минус 6"/>
          <p:cNvSpPr/>
          <p:nvPr/>
        </p:nvSpPr>
        <p:spPr>
          <a:xfrm>
            <a:off x="3347864" y="2204864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572000" y="2636912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Левая круглая скобка 13"/>
          <p:cNvSpPr/>
          <p:nvPr/>
        </p:nvSpPr>
        <p:spPr>
          <a:xfrm>
            <a:off x="3059832" y="2348880"/>
            <a:ext cx="217168" cy="91440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авая круглая скобка 14"/>
          <p:cNvSpPr/>
          <p:nvPr/>
        </p:nvSpPr>
        <p:spPr>
          <a:xfrm>
            <a:off x="6516216" y="2348880"/>
            <a:ext cx="73152" cy="9144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/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Задание: выпишите существительные, называющие: конкретные предметы, вещества, отвлеченные явления, собирательные предметы.(в случае затруднения обращайтесь к информационному листу)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Метель, свитер, достоинство, язык, бинокль, внимание, цемент,аккорд,сахар,нефть,работа,обезьяна,белизна,зверьё,столяр,артиллерист,шофер,жара,воздух,мошкара,прятьё,доброта, упорство, холод, аккорд, смелость, трусость, храбрость,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масло,бензинлиства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молодежь,детвора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Домашнее задание по теме 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«Имя существительное»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Упражнение № 480 (по заданию).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 В тексте подчеркнуть существительные, стоящие в косвенных падежах,  как члены предложения.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Блок «Литература»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учебник «Русский язык» 5 класс, ч.2. Авторы: Т.А.Ладыженская, М.Т. Баранов и др.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Лекционный материалы курса  «Современный урок русского языка в контексте ФГОС ООО»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Интернет -ресурсы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Блок «Рефлексия»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 подготовке модели урока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Было легко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Было трудно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Подобрать материал</a:t>
                      </a:r>
                      <a:r>
                        <a:rPr lang="ru-RU" baseline="0" dirty="0" smtClean="0"/>
                        <a:t> для урока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</a:t>
                      </a:r>
                      <a:r>
                        <a:rPr lang="ru-RU" baseline="0" dirty="0" smtClean="0"/>
                        <a:t> целеполагания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Блок «Информационный»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Материал подготовили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Васильева Т.В. МБОУ «Новинская СШ»;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Борзенко Н.С. МБОУ СШ № 5 г.Красноярск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Дегтярёва В.В. МБОУ СШ № 64 г.Красноярск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Масленко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И.В. МБОУ «Ильинская СОШ»;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Чуханова И.А. МКОУ «Никольская СОШ»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Блок «Теория»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57200" y="1124745"/>
          <a:ext cx="8229600" cy="552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4077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Этапы урока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приемы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194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Мотивация к учебной деятельности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«Эмоциональное вхождение в урок»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194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Актуализация и фиксирование индивидуальных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затруднений в проблемном действии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Проблемное задание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127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Выявление места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причины затруднения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 на целеполагание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636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Построение проекта выхода из затруднения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Планирование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63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Реализация построенного проекта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Работа в группах и парах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636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Самостоятельная работа с самопроверкой по эталону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Тест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077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Рефлексия учебной деятельности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Продолжи фразу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077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Домашнее задание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деятельности учителя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196752"/>
            <a:ext cx="7787208" cy="4929411"/>
          </a:xfrm>
        </p:spPr>
        <p:txBody>
          <a:bodyPr/>
          <a:lstStyle/>
          <a:p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организовать деятельность учащихся по изучению групп существительных по значению, по актуализации знаний о морфологических признаках и синтаксической роли существительных.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Предметные: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определяют грамматическое значение существительных, морфологические признаки и синтаксическую роль.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Познавательн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работают с дополнительной информацией, классифицируют группы существительных по значению, обобщают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Коммуникативные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сотрудничают в парах, группах,  граммотно излагают свои мысли в устной форме;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Регулятивные: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определяют цель деятельности, планируют свою деятельность, дают оценку собственной деятельности (рефлексия)  </a:t>
            </a:r>
          </a:p>
          <a:p>
            <a:r>
              <a:rPr lang="ru-RU" sz="2800" dirty="0" smtClean="0"/>
              <a:t> 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Личностные: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628800"/>
            <a:ext cx="7560840" cy="44973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корректно делают замечания товарищам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Методы/приёмы обучения: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проблемный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работы на уроке: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фронтальная,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групповая, парная.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Оборудование, наглядность: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информационный и раздаточный материал, лист оценки, презентация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Тема17</Template>
  <TotalTime>732</TotalTime>
  <Words>596</Words>
  <Application>Microsoft Office PowerPoint</Application>
  <PresentationFormat>Экран (4:3)</PresentationFormat>
  <Paragraphs>104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Тема17</vt:lpstr>
      <vt:lpstr>Слайд 1</vt:lpstr>
      <vt:lpstr>Блок «Теория» </vt:lpstr>
      <vt:lpstr>Цель деятельности учителя:</vt:lpstr>
      <vt:lpstr>Планируемые результаты</vt:lpstr>
      <vt:lpstr> Метапредметные:  </vt:lpstr>
      <vt:lpstr>Личностные:</vt:lpstr>
      <vt:lpstr>Методы/приёмы обучения:</vt:lpstr>
      <vt:lpstr>Формы работы на уроке:</vt:lpstr>
      <vt:lpstr>Оборудование, наглядность:</vt:lpstr>
      <vt:lpstr> Задания: 1)выпишите существительные, распределите их на группы по значению (конкретные, отвлеченные, собирательные); 2) определите у существительных морфологические признаки: род, число, падеж; 3) подчеркните существительные, как члены предложения. </vt:lpstr>
      <vt:lpstr>Проверь себя</vt:lpstr>
      <vt:lpstr>Тест “Имя существительное”</vt:lpstr>
      <vt:lpstr>САМОПРОВЕРКА:</vt:lpstr>
      <vt:lpstr>Упр.477. Задание:  спишите первую часть стихотворения,  у всех  существительных определить  род, число, падеж, склонение.  В связи с этим, какие затруднения возникли? Выделенные  существительные подчеркнуть как члены предложения. Придумать и записать предложения в соответствии со  схемой:  </vt:lpstr>
      <vt:lpstr>Задание: выпишите существительные, называющие: конкретные предметы, вещества, отвлеченные явления, собирательные предметы.(в случае затруднения обращайтесь к информационному листу)</vt:lpstr>
      <vt:lpstr>Домашнее задание по теме  «Имя существительное»</vt:lpstr>
      <vt:lpstr>Блок «Литература»</vt:lpstr>
      <vt:lpstr>Блок «Рефлексия»</vt:lpstr>
      <vt:lpstr>Блок «Информационный»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user-307</cp:lastModifiedBy>
  <cp:revision>58</cp:revision>
  <dcterms:created xsi:type="dcterms:W3CDTF">2016-11-13T02:46:59Z</dcterms:created>
  <dcterms:modified xsi:type="dcterms:W3CDTF">2017-11-28T13:01:35Z</dcterms:modified>
</cp:coreProperties>
</file>