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handoutMasterIdLst>
    <p:handoutMasterId r:id="rId16"/>
  </p:handoutMasterIdLst>
  <p:sldIdLst>
    <p:sldId id="256" r:id="rId2"/>
    <p:sldId id="289" r:id="rId3"/>
    <p:sldId id="331" r:id="rId4"/>
    <p:sldId id="332" r:id="rId5"/>
    <p:sldId id="313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12" r:id="rId14"/>
    <p:sldId id="26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CCCC"/>
    <a:srgbClr val="FF00FF"/>
    <a:srgbClr val="EFEB45"/>
    <a:srgbClr val="CDF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7" autoAdjust="0"/>
    <p:restoredTop sz="94660"/>
  </p:normalViewPr>
  <p:slideViewPr>
    <p:cSldViewPr snapToGrid="0">
      <p:cViewPr>
        <p:scale>
          <a:sx n="66" d="100"/>
          <a:sy n="66" d="100"/>
        </p:scale>
        <p:origin x="-924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114B1-98D0-4B38-85E2-A8F06FC3490A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EE153-6929-45D0-9F8B-2CD3A4C79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089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fld id="{DBB5F112-BEE3-45C5-8BF2-EC827069341B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fld id="{DBB5F112-BEE3-45C5-8BF2-EC827069341B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fld id="{DBB5F112-BEE3-45C5-8BF2-EC827069341B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BB5F112-BEE3-45C5-8BF2-EC827069341B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9282" y="-217713"/>
            <a:ext cx="9703633" cy="3381827"/>
          </a:xfrm>
        </p:spPr>
        <p:txBody>
          <a:bodyPr>
            <a:normAutofit/>
          </a:bodyPr>
          <a:lstStyle/>
          <a:p>
            <a:r>
              <a:rPr lang="ru-RU" sz="3600" kern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spc="2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</a:rPr>
              <a:t>Взаимодействие со структурами социума </a:t>
            </a:r>
            <a:r>
              <a:rPr lang="ru-RU" sz="3200" spc="2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</a:rPr>
              <a:t/>
            </a:r>
            <a:br>
              <a:rPr lang="ru-RU" sz="3200" spc="2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</a:rPr>
            </a:br>
            <a:r>
              <a:rPr lang="ru-RU" sz="3600" b="1" spc="20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</a:rPr>
              <a:t>по профилактики правонарушений школьников в Никольской </a:t>
            </a:r>
            <a:r>
              <a:rPr lang="ru-RU" sz="3600" b="1" spc="2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</a:rPr>
              <a:t>СОШ</a:t>
            </a:r>
            <a:r>
              <a:rPr lang="ru-RU" sz="3600" kern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12523" y="4337590"/>
            <a:ext cx="5357448" cy="1758461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педагог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 Никольской СОШ</a:t>
            </a:r>
          </a:p>
          <a:p>
            <a:pPr algn="l"/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Кувеко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Валерьевна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8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«ТОС»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4" y="3095461"/>
            <a:ext cx="4444914" cy="32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6" y="1074057"/>
            <a:ext cx="3427811" cy="473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755" y="632732"/>
            <a:ext cx="3948164" cy="288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75" y="2075543"/>
            <a:ext cx="4771279" cy="410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54" y="605971"/>
            <a:ext cx="5242389" cy="419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7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3" y="544286"/>
            <a:ext cx="7097487" cy="410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30" y="3004455"/>
            <a:ext cx="5605453" cy="32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574431"/>
            <a:ext cx="9286993" cy="949569"/>
          </a:xfrm>
        </p:spPr>
        <p:txBody>
          <a:bodyPr>
            <a:normAutofit fontScale="90000"/>
          </a:bodyPr>
          <a:lstStyle/>
          <a:p>
            <a:r>
              <a:rPr lang="ru-RU" sz="29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СХЕМА взаимодействия социального педагога со службами</a:t>
            </a:r>
            <a:br>
              <a:rPr lang="ru-RU" sz="29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9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и ведомствами по профилактике правонарушений, безнадзорности среди несовершеннолетних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911969" y="3446584"/>
            <a:ext cx="2157046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Социальный педагог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80492" y="2004648"/>
            <a:ext cx="1887416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Никольский ФАП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04815" y="3329354"/>
            <a:ext cx="2473570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ПДН, участковы</a:t>
            </a:r>
            <a:r>
              <a:rPr lang="ru-RU" dirty="0">
                <a:solidFill>
                  <a:schemeClr val="tx1"/>
                </a:solidFill>
              </a:rPr>
              <a:t>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10860" y="4712678"/>
            <a:ext cx="2157047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КДН и ЗП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11970" y="1611085"/>
            <a:ext cx="2345174" cy="149552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Центр помощи семье и </a:t>
            </a:r>
            <a:r>
              <a:rPr lang="ru-RU" dirty="0" smtClean="0">
                <a:solidFill>
                  <a:schemeClr val="tx1"/>
                </a:solidFill>
              </a:rPr>
              <a:t>детям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Отдел опеки и </a:t>
            </a:r>
            <a:r>
              <a:rPr lang="ru-RU" dirty="0" smtClean="0">
                <a:solidFill>
                  <a:schemeClr val="tx1"/>
                </a:solidFill>
              </a:rPr>
              <a:t>попечительства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17477" y="4736123"/>
            <a:ext cx="1946031" cy="151953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Никольский Сельсовет, Дом культуры, Сельская библиотека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59968" y="2004648"/>
            <a:ext cx="1969477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ММЦ, ЦДО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959967" y="3329354"/>
            <a:ext cx="2579079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Абанская ЦРБ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959966" y="4712677"/>
            <a:ext cx="2579079" cy="91440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Управление социальной защитой населения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3" name="Прямая со стрелкой 12"/>
          <p:cNvCxnSpPr>
            <a:stCxn id="7" idx="2"/>
            <a:endCxn id="3" idx="0"/>
          </p:cNvCxnSpPr>
          <p:nvPr/>
        </p:nvCxnSpPr>
        <p:spPr>
          <a:xfrm flipH="1">
            <a:off x="5990492" y="3106614"/>
            <a:ext cx="94065" cy="33997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9" idx="1"/>
          </p:cNvCxnSpPr>
          <p:nvPr/>
        </p:nvCxnSpPr>
        <p:spPr>
          <a:xfrm flipH="1">
            <a:off x="7069015" y="2461848"/>
            <a:ext cx="890953" cy="106679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0" idx="1"/>
            <a:endCxn id="3" idx="3"/>
          </p:cNvCxnSpPr>
          <p:nvPr/>
        </p:nvCxnSpPr>
        <p:spPr>
          <a:xfrm flipH="1">
            <a:off x="7069015" y="3786554"/>
            <a:ext cx="890952" cy="11723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1" idx="1"/>
          </p:cNvCxnSpPr>
          <p:nvPr/>
        </p:nvCxnSpPr>
        <p:spPr>
          <a:xfrm flipH="1" flipV="1">
            <a:off x="7069015" y="4243754"/>
            <a:ext cx="890951" cy="92612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3" idx="2"/>
            <a:endCxn id="8" idx="0"/>
          </p:cNvCxnSpPr>
          <p:nvPr/>
        </p:nvCxnSpPr>
        <p:spPr>
          <a:xfrm>
            <a:off x="5990492" y="4360984"/>
            <a:ext cx="1" cy="37513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067908" y="2614246"/>
            <a:ext cx="914400" cy="9144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5" idx="3"/>
            <a:endCxn id="3" idx="1"/>
          </p:cNvCxnSpPr>
          <p:nvPr/>
        </p:nvCxnSpPr>
        <p:spPr>
          <a:xfrm>
            <a:off x="3878385" y="3786554"/>
            <a:ext cx="1033584" cy="11723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6" idx="3"/>
          </p:cNvCxnSpPr>
          <p:nvPr/>
        </p:nvCxnSpPr>
        <p:spPr>
          <a:xfrm flipV="1">
            <a:off x="4067907" y="4302369"/>
            <a:ext cx="844062" cy="86750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49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55077" y="288443"/>
            <a:ext cx="994116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C:\Users\79233\Desktop\Kartinka_Spasibo_za_vnimanie_dlya_prezentaciy_1-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543" y="899886"/>
            <a:ext cx="8055427" cy="52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75862"/>
            <a:ext cx="10972800" cy="1207477"/>
          </a:xfrm>
        </p:spPr>
        <p:txBody>
          <a:bodyPr>
            <a:normAutofit/>
          </a:bodyPr>
          <a:lstStyle/>
          <a:p>
            <a:r>
              <a:rPr lang="ru-RU" altLang="ru-RU" sz="28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Нормативно-правовая </a:t>
            </a:r>
            <a:r>
              <a:rPr lang="ru-RU" altLang="ru-RU" sz="2800" b="1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база:</a:t>
            </a:r>
            <a:endParaRPr lang="ru-RU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3693" y="1160586"/>
            <a:ext cx="9941170" cy="5275384"/>
          </a:xfrm>
        </p:spPr>
        <p:txBody>
          <a:bodyPr>
            <a:normAutofit/>
          </a:bodyPr>
          <a:lstStyle/>
          <a:p>
            <a:pPr marL="0" lvl="0" indent="0" algn="just" fontAlgn="base">
              <a:spcBef>
                <a:spcPts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Конвенция </a:t>
            </a:r>
            <a:r>
              <a:rPr lang="ru-RU" altLang="ru-RU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ООН </a:t>
            </a:r>
            <a:r>
              <a:rPr lang="ru-RU" altLang="ru-RU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altLang="ru-RU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правах </a:t>
            </a:r>
            <a:r>
              <a:rPr lang="ru-RU" altLang="ru-RU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ребенка» </a:t>
            </a:r>
          </a:p>
          <a:p>
            <a:pPr marL="0" lvl="0" indent="0" algn="just" fontAlgn="base">
              <a:spcBef>
                <a:spcPts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Конституция РФ, </a:t>
            </a:r>
            <a:r>
              <a:rPr lang="ru-RU" sz="2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</a:t>
            </a: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N 273-ФЗ "Об</a:t>
            </a: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образовании в Российской Федерации</a:t>
            </a:r>
            <a:r>
              <a:rPr lang="ru-RU" sz="2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marL="0" indent="0" fontAlgn="base">
              <a:buNone/>
            </a:pPr>
            <a:r>
              <a:rPr lang="ru-RU" altLang="ru-RU" sz="2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 №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120-ФЗ «Об основах системы профилактики безнадзорности и правонарушений  несовершеннолетних».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ru-RU" altLang="ru-RU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 школы  МКОУ Никольская СОШ;</a:t>
            </a:r>
          </a:p>
          <a:p>
            <a:pPr marL="0" lvl="0" indent="0" algn="just" fontAlgn="base">
              <a:spcBef>
                <a:spcPts val="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ru-RU" altLang="ru-RU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«Положение о Комиссии по урегулированию споров между участниками образовательных отношений МКОУ Никольская СОШ»;</a:t>
            </a:r>
          </a:p>
          <a:p>
            <a:pPr marL="0" lvl="0" indent="0" algn="just" fontAlgn="base">
              <a:spcBef>
                <a:spcPts val="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ru-RU" altLang="ru-RU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«Положение о Совете профилактики правонарушений  МКОУ Никольская СОШ»;</a:t>
            </a:r>
          </a:p>
          <a:p>
            <a:pPr marL="0" lvl="0" indent="0" algn="just" fontAlgn="base">
              <a:spcBef>
                <a:spcPts val="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ru-RU" altLang="ru-RU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«Положение о службе медиации»;</a:t>
            </a:r>
          </a:p>
          <a:p>
            <a:pPr marL="0" lvl="0" indent="0" algn="just" fontAlgn="base">
              <a:spcBef>
                <a:spcPts val="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ru-RU" altLang="ru-RU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«Положение об учете неблагополучных семей и учащихся, находящихся в трудной жизненной ситуации</a:t>
            </a:r>
            <a:r>
              <a:rPr lang="ru-RU" altLang="ru-RU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»;</a:t>
            </a:r>
          </a:p>
          <a:p>
            <a:pPr marL="0" lvl="0" indent="0" algn="just" fontAlgn="base">
              <a:spcBef>
                <a:spcPts val="0"/>
              </a:spcBef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r>
              <a:rPr lang="ru-RU" altLang="ru-RU" sz="21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ru-RU" altLang="ru-RU" sz="2100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«Должностная инструкция социального педагога»;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FFCC"/>
              </a:buClr>
              <a:buSzPct val="70000"/>
              <a:buFont typeface="Wingdings" pitchFamily="2" charset="2"/>
              <a:buChar char="¢"/>
            </a:pPr>
            <a:endParaRPr lang="ru-RU" altLang="ru-RU" sz="2000" kern="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endParaRPr lang="ru-RU" altLang="ru-RU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78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580571"/>
            <a:ext cx="9286993" cy="114662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работы по профилактике безнадзорности и правонарушений несовершеннолетних 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721" y="1872343"/>
            <a:ext cx="8261873" cy="3850726"/>
          </a:xfrm>
        </p:spPr>
        <p:txBody>
          <a:bodyPr>
            <a:normAutofit/>
          </a:bodyPr>
          <a:lstStyle/>
          <a:p>
            <a:pPr lvl="0" algn="just">
              <a:lnSpc>
                <a:spcPct val="115000"/>
              </a:lnSpc>
              <a:buClr>
                <a:srgbClr val="AA2B1E"/>
              </a:buClr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защита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жизни и здоровья детей;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Clr>
                <a:srgbClr val="AA2B1E"/>
              </a:buClr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профилактика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безнадзорности несовершеннолетних;</a:t>
            </a:r>
          </a:p>
          <a:p>
            <a:pPr marL="342900" lvl="0" indent="-342900" algn="just">
              <a:lnSpc>
                <a:spcPct val="115000"/>
              </a:lnSpc>
              <a:buClr>
                <a:srgbClr val="AA2B1E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пропаганда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 привитие навыков здорового образа жизни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buClr>
                <a:srgbClr val="AA2B1E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пропаганда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культурно-семейных ценностей;</a:t>
            </a:r>
          </a:p>
          <a:p>
            <a:pPr marL="342900" lvl="0" indent="-342900" algn="just">
              <a:lnSpc>
                <a:spcPct val="115000"/>
              </a:lnSpc>
              <a:buClr>
                <a:srgbClr val="AA2B1E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оказание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учащимся помощи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решении проблем и трудностей социального, психологического, личностного характера.</a:t>
            </a:r>
            <a:endParaRPr lang="ru-RU" altLang="ru-RU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732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1829" y="159657"/>
            <a:ext cx="10842171" cy="1353736"/>
          </a:xfrm>
        </p:spPr>
        <p:txBody>
          <a:bodyPr>
            <a:noAutofit/>
          </a:bodyPr>
          <a:lstStyle/>
          <a:p>
            <a:r>
              <a:rPr lang="ru-RU" altLang="ru-RU" sz="2800" b="1" kern="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Задачи </a:t>
            </a:r>
            <a:r>
              <a:rPr lang="ru-RU" altLang="ru-RU" sz="28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работы по профилактике безнадзорности </a:t>
            </a:r>
            <a:br>
              <a:rPr lang="ru-RU" altLang="ru-RU" sz="28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8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 правонарушений несовершеннолетних</a:t>
            </a:r>
            <a:endParaRPr lang="ru-RU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2781" y="769258"/>
            <a:ext cx="10071276" cy="6088742"/>
          </a:xfrm>
        </p:spPr>
        <p:txBody>
          <a:bodyPr>
            <a:normAutofit/>
          </a:bodyPr>
          <a:lstStyle/>
          <a:p>
            <a:pPr marL="342900" lvl="0" indent="-342900" algn="just" fontAlgn="base">
              <a:spcAft>
                <a:spcPct val="0"/>
              </a:spcAft>
              <a:buClr>
                <a:srgbClr val="FFFFCC"/>
              </a:buClr>
              <a:buSzPct val="70000"/>
              <a:buFont typeface="Wingdings" pitchFamily="2" charset="2"/>
              <a:buChar char="¢"/>
            </a:pPr>
            <a:endParaRPr lang="ru-RU" altLang="ru-RU" sz="900" kern="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>
              <a:spcAft>
                <a:spcPct val="0"/>
              </a:spcAft>
              <a:buClr>
                <a:srgbClr val="FFFFCC"/>
              </a:buClr>
              <a:buSzPct val="70000"/>
              <a:buFont typeface="Wingdings" pitchFamily="2" charset="2"/>
              <a:buChar char="¢"/>
            </a:pPr>
            <a:endParaRPr lang="ru-RU" altLang="ru-RU" sz="1200" kern="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>
              <a:spcAft>
                <a:spcPct val="0"/>
              </a:spcAft>
              <a:buClr>
                <a:srgbClr val="FFFFCC"/>
              </a:buClr>
              <a:buSzPct val="70000"/>
              <a:buFont typeface="Wingdings" pitchFamily="2" charset="2"/>
              <a:buChar char="¢"/>
            </a:pPr>
            <a:endParaRPr lang="ru-RU" altLang="ru-RU" sz="12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эффективной системы социальной поддержки детей и подростков группы риска,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направленной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 решение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проблем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детской и подростковой безнадзорности и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преступности;</a:t>
            </a:r>
          </a:p>
          <a:p>
            <a:pPr marL="342900" lvl="0" indent="-342900" algn="just">
              <a:lnSpc>
                <a:spcPct val="115000"/>
              </a:lnSpc>
              <a:buClr>
                <a:srgbClr val="AA2B1E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социальной реабилитации, адаптации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детей и подростков, охрана их жизни и здоровья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обеспечение  зашиты прав и законных интересов несовершеннолетних;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организация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профилактической работы по предупреждению правонарушений школьников;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повышение правовой культуры и социально-педагогической компетенции родителей учащихся;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сотрудничество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 организациями и службами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работе с семьей с целью повышения воспитательной функции семьи и обеспечению корректировки воспитания в семьях отдельных учащихся;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осуществление мероприятий по оказанию комплексной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психолого-педагогической,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социально-правовой,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обеспечению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досуга и отдыха детей и подростков, находящихся в социально опасном положении.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just" fontAlgn="base">
              <a:spcAft>
                <a:spcPct val="0"/>
              </a:spcAft>
              <a:buClr>
                <a:srgbClr val="FFFFCC"/>
              </a:buClr>
              <a:buSzPct val="70000"/>
              <a:buFont typeface="Wingdings" pitchFamily="2" charset="2"/>
              <a:buChar char="¢"/>
            </a:pPr>
            <a:endParaRPr lang="ru-RU" altLang="ru-RU" sz="900" kern="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>
              <a:spcAft>
                <a:spcPct val="0"/>
              </a:spcAft>
              <a:buClr>
                <a:srgbClr val="FFFFCC"/>
              </a:buClr>
              <a:buSzPct val="70000"/>
              <a:buFont typeface="Wingdings" pitchFamily="2" charset="2"/>
              <a:buChar char="¢"/>
            </a:pPr>
            <a:endParaRPr lang="ru-RU" altLang="ru-RU" sz="9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9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668216"/>
            <a:ext cx="9286993" cy="114886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работы МКОУ Никольской СОШ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профилактике правонарушений, безнадзорности среди несовершенноле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тних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721" y="1887415"/>
            <a:ext cx="8261873" cy="3835654"/>
          </a:xfrm>
        </p:spPr>
        <p:txBody>
          <a:bodyPr>
            <a:normAutofit/>
          </a:bodyPr>
          <a:lstStyle/>
          <a:p>
            <a:pPr lvl="0">
              <a:buClr>
                <a:srgbClr val="AA2B1E"/>
              </a:buClr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социального педагога содержит раздел «Профилактика правонарушений и безнадзорности».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Совета по профилактике правонарушений и безнадзорности.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службы медиации.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с семьями и учащимися, находящимися в СОП, ВШК.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2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Объект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920368"/>
              </p:ext>
            </p:extLst>
          </p:nvPr>
        </p:nvGraphicFramePr>
        <p:xfrm>
          <a:off x="1132115" y="1813142"/>
          <a:ext cx="9927772" cy="323013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29290"/>
                <a:gridCol w="701193"/>
                <a:gridCol w="806403"/>
                <a:gridCol w="905080"/>
                <a:gridCol w="1096205"/>
                <a:gridCol w="827314"/>
                <a:gridCol w="932215"/>
                <a:gridCol w="914228"/>
                <a:gridCol w="1055382"/>
                <a:gridCol w="1055382"/>
                <a:gridCol w="905080"/>
              </a:tblGrid>
              <a:tr h="2599201">
                <a:tc>
                  <a:txBody>
                    <a:bodyPr/>
                    <a:lstStyle/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уч-ся всего</a:t>
                      </a: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полной 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семьи</a:t>
                      </a: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опекаем. 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семьи</a:t>
                      </a: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приемных 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семей</a:t>
                      </a: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многоде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семей</a:t>
                      </a: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семей беженцев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или переселенцев</a:t>
                      </a: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семей, где один 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родител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семей, имеющих 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высокий 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соц. 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статус</a:t>
                      </a: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семей, имеющих 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доход ниже прожит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минимум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семьи, находящейся 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СОП</a:t>
                      </a: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семей, состоящих </a:t>
                      </a:r>
                    </a:p>
                    <a:p>
                      <a:pPr indent="0" algn="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учете в ПДН</a:t>
                      </a: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776">
                <a:tc>
                  <a:txBody>
                    <a:bodyPr/>
                    <a:lstStyle/>
                    <a:p>
                      <a:pPr indent="571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66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49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571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18" marR="58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048824" y="699923"/>
            <a:ext cx="8225521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Социальный паспорт обучающихся 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5715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МКОУ Никольская  СОШ  на 2020-2021 учебный год.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5715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8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4564788"/>
              </p:ext>
            </p:extLst>
          </p:nvPr>
        </p:nvGraphicFramePr>
        <p:xfrm>
          <a:off x="899886" y="1828801"/>
          <a:ext cx="10319656" cy="415368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20608"/>
                <a:gridCol w="342344"/>
                <a:gridCol w="332700"/>
                <a:gridCol w="335715"/>
                <a:gridCol w="335715"/>
                <a:gridCol w="312811"/>
                <a:gridCol w="312811"/>
                <a:gridCol w="285085"/>
                <a:gridCol w="343550"/>
                <a:gridCol w="256758"/>
                <a:gridCol w="343550"/>
                <a:gridCol w="343550"/>
                <a:gridCol w="343550"/>
                <a:gridCol w="343550"/>
                <a:gridCol w="285085"/>
                <a:gridCol w="272428"/>
                <a:gridCol w="343550"/>
                <a:gridCol w="350181"/>
                <a:gridCol w="350181"/>
                <a:gridCol w="300756"/>
                <a:gridCol w="300756"/>
                <a:gridCol w="366451"/>
                <a:gridCol w="366451"/>
                <a:gridCol w="343550"/>
                <a:gridCol w="343550"/>
                <a:gridCol w="343550"/>
                <a:gridCol w="370069"/>
                <a:gridCol w="370069"/>
                <a:gridCol w="480366"/>
                <a:gridCol w="480366"/>
              </a:tblGrid>
              <a:tr h="325544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Кол-во семей всего.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Из них</a:t>
                      </a: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Количество родителей</a:t>
                      </a: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54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Неполные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Многодетные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Имеют 1 ребёнка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Малообеспеченные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Находящиеся в СОП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Наход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 на учете в ОВД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Беженцы </a:t>
                      </a: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ипереселенцы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 работ.</a:t>
                      </a: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Имеют образование</a:t>
                      </a: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Работают в сферах</a:t>
                      </a: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Пенсионеры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Имеют опекаемых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Депутаты 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Активно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уч-ют</a:t>
                      </a: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7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Один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оба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высшее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с/специальное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среднее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основное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начальное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 имеют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с/х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 ферм.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Обслуживания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Лесничество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медицина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Полиция,  МЧС 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Предприн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-во 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Прочее</a:t>
                      </a:r>
                    </a:p>
                  </a:txBody>
                  <a:tcPr marL="57194" marR="5719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уп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шк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мероп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5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194" marR="571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7779" y="818661"/>
            <a:ext cx="75714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Социальный паспорт семей обучающихся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МКОУ Никольская СОШ  на 2020-2021 учебный год.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2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учёта детей разных категори</a:t>
            </a:r>
            <a:r>
              <a:rPr lang="ru-RU" sz="3200" dirty="0"/>
              <a:t>й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0070900"/>
              </p:ext>
            </p:extLst>
          </p:nvPr>
        </p:nvGraphicFramePr>
        <p:xfrm>
          <a:off x="1538288" y="1668463"/>
          <a:ext cx="9594169" cy="4272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834"/>
                <a:gridCol w="2130878"/>
                <a:gridCol w="1980863"/>
                <a:gridCol w="1774514"/>
                <a:gridCol w="1789080"/>
              </a:tblGrid>
              <a:tr h="110376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 во обучающихся 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Опекаемые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ВШК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5608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2020-2021 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66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05608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2019-2020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65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05608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2019-2018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60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78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267" y="3410859"/>
            <a:ext cx="4465562" cy="272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771" y="3294742"/>
            <a:ext cx="4267201" cy="284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54" y="620486"/>
            <a:ext cx="4204304" cy="277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29" y="546101"/>
            <a:ext cx="4847771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52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4078</TotalTime>
  <Words>508</Words>
  <Application>Microsoft Office PowerPoint</Application>
  <PresentationFormat>Произвольный</PresentationFormat>
  <Paragraphs>195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Кнопка</vt:lpstr>
      <vt:lpstr>«Взаимодействие со структурами социума  по профилактики правонарушений школьников в Никольской СОШ»</vt:lpstr>
      <vt:lpstr>Нормативно-правовая база:</vt:lpstr>
      <vt:lpstr>Цели работы по профилактике безнадзорности и правонарушений несовершеннолетних  </vt:lpstr>
      <vt:lpstr>Задачи работы по профилактике безнадзорности  и правонарушений несовершеннолетних</vt:lpstr>
      <vt:lpstr>Планы работы МКОУ Никольской СОШ по профилактике правонарушений, безнадзорности среди несовершеннолетних</vt:lpstr>
      <vt:lpstr>Социальный паспорт обучающихся   МКОУ Никольская  СОШ  на 2020-2021 учебный год.   </vt:lpstr>
      <vt:lpstr>Социальный паспорт семей обучающихся  МКОУ Никольская СОШ  на 2020-2021 учебный год. </vt:lpstr>
      <vt:lpstr>Анализ учёта детей разных категорий </vt:lpstr>
      <vt:lpstr>Презентация PowerPoint</vt:lpstr>
      <vt:lpstr>«ТОС» </vt:lpstr>
      <vt:lpstr>Презентация PowerPoint</vt:lpstr>
      <vt:lpstr>Презентация PowerPoint</vt:lpstr>
      <vt:lpstr>СХЕМА взаимодействия социального педагога со службами  и ведомствами по профилактике правонарушений, безнадзорности среди несовершеннолетних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ДЕПАРТАМЕТН ОБРАЗОВАНИЯ ГОРОДА МОСКВЫ  ЮЖНОЕ ОКРУЖНОЕ УПРАВЛЕНИЕ ОБРАЗОВАНИЯ  СТАЖИРОВОЧНАЯ ПЛОЩАДКА ПО ПРОФИЛАКТИКЕ НЕГАТИВНЫХ ЯВЛЕНИЙ В ПОДРОСТКОВОЙ СРЕДЕ В ОБРАЗОВАТЕЛЬНЫХ ОРГАНИЗАЦИЯХ ЮЖНОГО ОКРУГА</dc:title>
  <dc:creator>Lidiya.Badalova</dc:creator>
  <cp:lastModifiedBy>ПК</cp:lastModifiedBy>
  <cp:revision>313</cp:revision>
  <dcterms:created xsi:type="dcterms:W3CDTF">2014-04-05T09:34:11Z</dcterms:created>
  <dcterms:modified xsi:type="dcterms:W3CDTF">2020-12-17T07:48:37Z</dcterms:modified>
</cp:coreProperties>
</file>