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908720"/>
            <a:ext cx="7239748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Формирование  у учащихся                                               читательской грамотности средствами Способа диалектического обучения на уроках русского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5429264"/>
            <a:ext cx="3347864" cy="107157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МКОУ Никольская СОШ</a:t>
            </a:r>
          </a:p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Чуханова</a:t>
            </a:r>
            <a:r>
              <a:rPr lang="ru-RU" sz="2400" b="1" dirty="0" smtClean="0">
                <a:solidFill>
                  <a:schemeClr val="tx1"/>
                </a:solidFill>
              </a:rPr>
              <a:t> И.А.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русского языка и литературы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992888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                                                                                                                                                                                  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b="1" dirty="0" smtClean="0"/>
              <a:t> </a:t>
            </a:r>
            <a:r>
              <a:rPr lang="ru-RU" sz="3100" b="1" dirty="0" smtClean="0"/>
              <a:t>Критерии оценивания результатов выполнения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</a:t>
            </a:r>
            <a:r>
              <a:rPr lang="ru-RU" sz="3100" dirty="0" smtClean="0"/>
              <a:t> </a:t>
            </a:r>
            <a:r>
              <a:rPr lang="ru-RU" sz="3100" b="1" dirty="0" smtClean="0"/>
              <a:t>диагностической </a:t>
            </a:r>
            <a:r>
              <a:rPr lang="ru-RU" sz="3100" b="1" dirty="0" smtClean="0"/>
              <a:t>работы</a:t>
            </a:r>
            <a:br>
              <a:rPr lang="ru-RU" sz="3100" b="1" dirty="0" smtClean="0"/>
            </a:br>
            <a:r>
              <a:rPr lang="ru-RU" sz="3100" b="1" dirty="0" smtClean="0"/>
              <a:t>                                                                                   </a:t>
            </a:r>
            <a:r>
              <a:rPr lang="ru-RU" sz="2700" b="1" dirty="0" smtClean="0">
                <a:solidFill>
                  <a:schemeClr val="tx1"/>
                </a:solidFill>
              </a:rPr>
              <a:t>Таблица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991683"/>
              </p:ext>
            </p:extLst>
          </p:nvPr>
        </p:nvGraphicFramePr>
        <p:xfrm>
          <a:off x="1259631" y="1628800"/>
          <a:ext cx="7560840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230495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развития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читательской грамотности (качественные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Количественные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 (границы) уровней ЧГ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предметных умений</a:t>
                      </a:r>
                      <a:endParaRPr lang="ru-RU" sz="2000" dirty="0"/>
                    </a:p>
                  </a:txBody>
                  <a:tcPr/>
                </a:tc>
              </a:tr>
              <a:tr h="2159546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уровень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продвинутый уровень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достаточный уровень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низкий уровень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 балла и более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16–21 баллов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14–19 баллов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баллов и менее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«5»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«4»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«3»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«2»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          Результаты  </a:t>
            </a:r>
            <a:r>
              <a:rPr lang="ru-RU" sz="3100" b="1" dirty="0" smtClean="0"/>
              <a:t>проверки уровня развития  читательской грамотности </a:t>
            </a:r>
            <a:r>
              <a:rPr lang="ru-RU" sz="3100" b="1" dirty="0" smtClean="0"/>
              <a:t>учащихся</a:t>
            </a:r>
            <a:r>
              <a:rPr lang="ru-RU" sz="3100" b="1" dirty="0"/>
              <a:t> </a:t>
            </a:r>
            <a:r>
              <a:rPr lang="ru-RU" sz="3100" b="1" dirty="0" smtClean="0"/>
              <a:t> </a:t>
            </a:r>
            <a:r>
              <a:rPr lang="ru-RU" sz="3100" b="1" dirty="0" smtClean="0"/>
              <a:t>по </a:t>
            </a:r>
            <a:r>
              <a:rPr lang="ru-RU" sz="3100" b="1" dirty="0" smtClean="0"/>
              <a:t>тексту </a:t>
            </a:r>
            <a:r>
              <a:rPr lang="ru-RU" sz="3100" b="1" dirty="0" smtClean="0"/>
              <a:t>«Деепричастие»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420888"/>
            <a:ext cx="7215238" cy="3705275"/>
          </a:xfrm>
        </p:spPr>
        <p:txBody>
          <a:bodyPr>
            <a:normAutofit/>
          </a:bodyPr>
          <a:lstStyle/>
          <a:p>
            <a:pPr lvl="0">
              <a:buClr>
                <a:srgbClr val="3891A7"/>
              </a:buClr>
              <a:buFont typeface="Wingdings" pitchFamily="2" charset="2"/>
              <a:buChar char="ü"/>
            </a:pPr>
            <a:r>
              <a:rPr lang="ru-RU" b="1" dirty="0">
                <a:solidFill>
                  <a:prstClr val="black"/>
                </a:solidFill>
              </a:rPr>
              <a:t>высокий уровень у 14 % уч-ся</a:t>
            </a:r>
          </a:p>
          <a:p>
            <a:pPr lvl="0">
              <a:buClr>
                <a:srgbClr val="3891A7"/>
              </a:buClr>
              <a:buFont typeface="Wingdings" pitchFamily="2" charset="2"/>
              <a:buChar char="ü"/>
            </a:pPr>
            <a:r>
              <a:rPr lang="ru-RU" b="1" dirty="0">
                <a:solidFill>
                  <a:prstClr val="black"/>
                </a:solidFill>
              </a:rPr>
              <a:t>продвинутый уровень у 42% </a:t>
            </a:r>
            <a:r>
              <a:rPr lang="ru-RU" b="1" dirty="0" smtClean="0">
                <a:solidFill>
                  <a:prstClr val="black"/>
                </a:solidFill>
              </a:rPr>
              <a:t>уч-ся</a:t>
            </a:r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достаточный </a:t>
            </a:r>
            <a:r>
              <a:rPr lang="ru-RU" b="1" dirty="0" smtClean="0"/>
              <a:t>уровень у 42% уч-ся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      Спасибо </a:t>
            </a:r>
            <a:r>
              <a:rPr lang="ru-RU" sz="5400" b="1" dirty="0" smtClean="0"/>
              <a:t>за внимание!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Никольск\Desktop\0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7624" y="476672"/>
            <a:ext cx="7670655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85010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Средства </a:t>
            </a:r>
            <a:r>
              <a:rPr lang="ru-RU" b="1" dirty="0" smtClean="0"/>
              <a:t>познания СДО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556792"/>
            <a:ext cx="7286676" cy="456937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 smtClean="0"/>
              <a:t>Сборники понятий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/>
              <a:t>Сборники словесных образов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/>
              <a:t>Комплект </a:t>
            </a:r>
            <a:r>
              <a:rPr lang="ru-RU" sz="3600" b="1" dirty="0" smtClean="0"/>
              <a:t>карточек № </a:t>
            </a:r>
            <a:r>
              <a:rPr lang="ru-RU" sz="3600" b="1" dirty="0" smtClean="0"/>
              <a:t>1–6</a:t>
            </a:r>
          </a:p>
          <a:p>
            <a:pPr lvl="0">
              <a:buClr>
                <a:srgbClr val="3891A7"/>
              </a:buClr>
              <a:buFont typeface="Wingdings" pitchFamily="2" charset="2"/>
              <a:buChar char="ü"/>
            </a:pPr>
            <a:r>
              <a:rPr lang="ru-RU" sz="3600" b="1" dirty="0">
                <a:solidFill>
                  <a:prstClr val="black"/>
                </a:solidFill>
              </a:rPr>
              <a:t>Логические схемы </a:t>
            </a:r>
          </a:p>
          <a:p>
            <a:pPr>
              <a:buFont typeface="Wingdings" pitchFamily="2" charset="2"/>
              <a:buChar char="ü"/>
            </a:pP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                 </a:t>
            </a:r>
            <a:r>
              <a:rPr lang="ru-RU" sz="3600" b="1" dirty="0" smtClean="0"/>
              <a:t>      </a:t>
            </a:r>
            <a:r>
              <a:rPr lang="ru-RU" sz="3100" b="1" dirty="0" smtClean="0"/>
              <a:t>Сборник </a:t>
            </a:r>
            <a:r>
              <a:rPr lang="ru-RU" sz="3100" b="1" dirty="0" smtClean="0"/>
              <a:t>предметных понятий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               Сборник </a:t>
            </a:r>
            <a:r>
              <a:rPr lang="ru-RU" sz="2000" b="1" dirty="0" smtClean="0"/>
              <a:t>понятий по теме «Деепричастие»</a:t>
            </a:r>
            <a:endParaRPr lang="ru-RU" sz="2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113785"/>
              </p:ext>
            </p:extLst>
          </p:nvPr>
        </p:nvGraphicFramePr>
        <p:xfrm>
          <a:off x="1115616" y="1071545"/>
          <a:ext cx="7920880" cy="5762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158"/>
                <a:gridCol w="1719877"/>
                <a:gridCol w="3087801"/>
                <a:gridCol w="2685044"/>
              </a:tblGrid>
              <a:tr h="824377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Понятие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понятия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(содержание понятия)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Объём  понятия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(виды понятия)</a:t>
                      </a:r>
                      <a:endParaRPr lang="ru-RU" sz="2000" dirty="0"/>
                    </a:p>
                  </a:txBody>
                  <a:tcPr/>
                </a:tc>
              </a:tr>
              <a:tr h="197407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Деепричастие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Самостоятельная часть речи, которая обозначает добавочное действие при основном действии, выраженном глаголом.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 По особенностям, протекающим во времени: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1.1.Деепричастия совершенного вида;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1.2.Деепричастия несовершенного вида</a:t>
                      </a:r>
                      <a:endParaRPr lang="ru-RU" dirty="0"/>
                    </a:p>
                  </a:txBody>
                  <a:tcPr/>
                </a:tc>
              </a:tr>
              <a:tr h="143568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Деепричастия совершенного вида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Деепричастия, обозначающие законченное добавочное действие, отвечающие на вопрос «Что сделав?».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Прочитав, подумав, выполнив- полные деепричастия </a:t>
                      </a:r>
                      <a:endParaRPr lang="ru-RU" dirty="0"/>
                    </a:p>
                  </a:txBody>
                  <a:tcPr/>
                </a:tc>
              </a:tr>
              <a:tr h="143568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Деепричастия несовершенного вида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Деепричастия, обозначающие незаконченное добавочное действие, отвечающие на вопрос «Что делая?».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Глядя, крича, улыбаясь- полные деепричастия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0648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  </a:t>
            </a:r>
            <a:r>
              <a:rPr lang="ru-RU" sz="3100" b="1" dirty="0" smtClean="0"/>
              <a:t>Сборник словесных образов</a:t>
            </a:r>
            <a:br>
              <a:rPr lang="ru-RU" sz="3100" b="1" dirty="0" smtClean="0"/>
            </a:br>
            <a:r>
              <a:rPr lang="ru-RU" sz="2200" b="1" dirty="0" smtClean="0"/>
              <a:t>Сборник </a:t>
            </a:r>
            <a:r>
              <a:rPr lang="ru-RU" sz="2200" b="1" dirty="0" smtClean="0"/>
              <a:t>словесных образов к научному тексту  по теме «Деепричастие»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800050"/>
              </p:ext>
            </p:extLst>
          </p:nvPr>
        </p:nvGraphicFramePr>
        <p:xfrm>
          <a:off x="1043608" y="1196755"/>
          <a:ext cx="7992890" cy="53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518"/>
                <a:gridCol w="1989530"/>
                <a:gridCol w="1618395"/>
                <a:gridCol w="1188133"/>
                <a:gridCol w="1476165"/>
                <a:gridCol w="1332149"/>
              </a:tblGrid>
              <a:tr h="526231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Понятие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Словесный образ, сопровождающий понятие</a:t>
                      </a:r>
                      <a:endParaRPr lang="ru-RU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Единичный словесный образ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 выражения (форма)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Роль (функция)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2266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Деепричастие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самостоятельная часть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эпитет + метафора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прилаг.+с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/с 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сущ.+сущ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называет родовой признак</a:t>
                      </a:r>
                      <a:endParaRPr lang="ru-RU" dirty="0"/>
                    </a:p>
                  </a:txBody>
                  <a:tcPr/>
                </a:tc>
              </a:tr>
              <a:tr h="140986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Деепричастия совершенного вида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обозначают законченное добавочное действие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метафора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сущ.+прич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+сущ.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называют свойства понятия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22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отвечают на вопрос «Что сделав?».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олицетворение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глагол+сущ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                          </a:t>
            </a:r>
            <a:r>
              <a:rPr lang="ru-RU" sz="3100" b="1" dirty="0" smtClean="0"/>
              <a:t>       Комплект </a:t>
            </a:r>
            <a:r>
              <a:rPr lang="ru-RU" sz="3100" b="1" dirty="0" smtClean="0"/>
              <a:t>карточек № 1–6</a:t>
            </a:r>
            <a:br>
              <a:rPr lang="ru-RU" sz="31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735371"/>
              </p:ext>
            </p:extLst>
          </p:nvPr>
        </p:nvGraphicFramePr>
        <p:xfrm>
          <a:off x="1071538" y="1000108"/>
          <a:ext cx="789295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475"/>
                <a:gridCol w="3946475"/>
              </a:tblGrid>
              <a:tr h="81718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Карточка № 1 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(вопрос-понятие)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Карточка № 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(сравнение)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dirty="0"/>
                    </a:p>
                  </a:txBody>
                  <a:tcPr/>
                </a:tc>
              </a:tr>
              <a:tr h="396916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Что называется …?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Что считается …?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Что понимается под …?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Что представляет собой …?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Что выражает …?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Что является …?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Что такое …?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Каковы свойства и виды …?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В чем заключается сущность …?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По сравнению с…, …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Так же, как и…, …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Как…, так и…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 Сравнивая…, можно сказать, …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 Кроме…, ещё…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 Помимо…, …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7. Больше, чем… (…больше, чем …)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8. Не только…, а (но) и…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 Наряду с…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10. Если…, то…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11. В отличие от…, … </a:t>
                      </a:r>
                    </a:p>
                    <a:p>
                      <a:pPr algn="l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Логические схемы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1" t="24053" r="20564" b="7936"/>
          <a:stretch/>
        </p:blipFill>
        <p:spPr bwMode="auto">
          <a:xfrm>
            <a:off x="1043608" y="980728"/>
            <a:ext cx="784887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18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572428" cy="107154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 Комплект диагностических материалов к тексту по теме    «Деепричастие»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340369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/>
              <a:t>                                                                                                                         </a:t>
            </a:r>
            <a:r>
              <a:rPr lang="ru-RU" sz="1800" b="1" dirty="0" smtClean="0"/>
              <a:t>Таблица 1. Задания к тексту</a:t>
            </a:r>
            <a:endParaRPr lang="ru-RU" sz="1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514523"/>
              </p:ext>
            </p:extLst>
          </p:nvPr>
        </p:nvGraphicFramePr>
        <p:xfrm>
          <a:off x="251520" y="1214423"/>
          <a:ext cx="8712969" cy="553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10"/>
                <a:gridCol w="2928728"/>
                <a:gridCol w="3587693"/>
                <a:gridCol w="1757238"/>
              </a:tblGrid>
              <a:tr h="90475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Предполагаемый 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оценивания задания</a:t>
                      </a:r>
                      <a:endParaRPr lang="ru-RU" dirty="0"/>
                    </a:p>
                  </a:txBody>
                  <a:tcPr/>
                </a:tc>
              </a:tr>
              <a:tr h="389044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Определить основное понятие  всего текста. Чем объяснить, что деепричастие является самостоятельной частью речи?  Обосновать своё мнение аргументами в виде простых или сложных суждений.  Мысли своего доказательства связать с помощью вводных слов: во-первых, во-вторых, в-третьих.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Основное понятие- деепричастие. Деепричастие является самостоятельной частью речи. Во-первых, деепричастие обозначает добавочное действие при основном действии, выраженном глаголом; во-вторых, деепричастия являются членами предложения;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в- третьих, могут выступать в речи без служебных; в –четвёртых, имеют лексическое значение.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балл за определение основного понятия, 4 балла за обоснование ответа на проблемный вопрос.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Макс. 5 баллов</a:t>
                      </a:r>
                      <a:endParaRPr lang="ru-RU" dirty="0"/>
                    </a:p>
                  </a:txBody>
                  <a:tcPr/>
                </a:tc>
              </a:tr>
              <a:tr h="365874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27 б.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/>
              <a:t>Таблица 2. Особенности заданий диагностической работы по ЧГ</a:t>
            </a:r>
            <a:br>
              <a:rPr lang="ru-RU" sz="20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Примечание. </a:t>
            </a:r>
            <a:r>
              <a:rPr lang="ru-RU" sz="1800" dirty="0" smtClean="0"/>
              <a:t>В таблице 2 используются следующие сокращения: </a:t>
            </a:r>
            <a:r>
              <a:rPr lang="ru-RU" sz="1800" b="1" dirty="0" smtClean="0"/>
              <a:t>ВО </a:t>
            </a:r>
            <a:r>
              <a:rPr lang="ru-RU" sz="1800" dirty="0" smtClean="0"/>
              <a:t>– задание с выбором</a:t>
            </a:r>
            <a:r>
              <a:rPr lang="ru-RU" sz="1300" dirty="0" smtClean="0"/>
              <a:t> </a:t>
            </a:r>
            <a:r>
              <a:rPr lang="ru-RU" sz="1800" dirty="0" smtClean="0"/>
              <a:t>ответа из предложенных вариантов, </a:t>
            </a:r>
            <a:r>
              <a:rPr lang="ru-RU" sz="1800" b="1" dirty="0" smtClean="0"/>
              <a:t>КО </a:t>
            </a:r>
            <a:r>
              <a:rPr lang="ru-RU" sz="1800" dirty="0" smtClean="0"/>
              <a:t>– задание с кратким ответом, </a:t>
            </a:r>
            <a:r>
              <a:rPr lang="ru-RU" sz="1800" b="1" dirty="0" smtClean="0"/>
              <a:t>РО</a:t>
            </a:r>
            <a:r>
              <a:rPr lang="ru-RU" sz="1800" dirty="0" smtClean="0"/>
              <a:t> – задание с развёрнутым ответом.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572140"/>
          </a:xfrm>
        </p:spPr>
        <p:txBody>
          <a:bodyPr/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100" b="1" dirty="0" smtClean="0"/>
              <a:t> </a:t>
            </a:r>
            <a:r>
              <a:rPr lang="ru-RU" dirty="0" smtClean="0"/>
              <a:t> 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343558"/>
              </p:ext>
            </p:extLst>
          </p:nvPr>
        </p:nvGraphicFramePr>
        <p:xfrm>
          <a:off x="1115617" y="1571612"/>
          <a:ext cx="7920879" cy="5169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911"/>
                <a:gridCol w="802912"/>
                <a:gridCol w="2498632"/>
                <a:gridCol w="2088232"/>
                <a:gridCol w="1728192"/>
              </a:tblGrid>
              <a:tr h="120139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Группа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читательских умений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Конкретные проверяемые читательские умения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Проверяемые логические умения</a:t>
                      </a:r>
                      <a:endParaRPr lang="ru-RU" dirty="0"/>
                    </a:p>
                  </a:txBody>
                  <a:tcPr/>
                </a:tc>
              </a:tr>
              <a:tr h="359869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1– поиск информации и понимание текста (прочитанного);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2–глубокое и детальное понимание содержания и формы текста;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– использование информации из текста для различных целей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ваться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содержании текста и понимать его смысл;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-находить в тексте требуемую информацию;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-формировать на основе текста систему аргументов.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-анализ изучаемых объектов;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формулирова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суждений</a:t>
                      </a:r>
                      <a:endParaRPr lang="ru-RU" dirty="0"/>
                    </a:p>
                  </a:txBody>
                  <a:tcPr/>
                </a:tc>
              </a:tr>
              <a:tr h="369662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323</TotalTime>
  <Words>597</Words>
  <Application>Microsoft Office PowerPoint</Application>
  <PresentationFormat>Экран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  Формирование  у учащихся                                               читательской грамотности средствами Способа диалектического обучения на уроках русского языка</vt:lpstr>
      <vt:lpstr>Презентация PowerPoint</vt:lpstr>
      <vt:lpstr>Средства познания СДО </vt:lpstr>
      <vt:lpstr>                         Сборник предметных понятий  </vt:lpstr>
      <vt:lpstr>  Сборник словесных образов Сборник словесных образов к научному тексту  по теме «Деепричастие» </vt:lpstr>
      <vt:lpstr>                                   Комплект карточек № 1–6  </vt:lpstr>
      <vt:lpstr>Логические схемы</vt:lpstr>
      <vt:lpstr> Комплект диагностических материалов к тексту по теме    «Деепричастие»</vt:lpstr>
      <vt:lpstr>     Таблица 2. Особенности заданий диагностической работы по ЧГ  Примечание. В таблице 2 используются следующие сокращения: ВО – задание с выбором ответа из предложенных вариантов, КО – задание с кратким ответом, РО – задание с развёрнутым ответом.  </vt:lpstr>
      <vt:lpstr>                                                                                                                                                                                            Критерии оценивания результатов выполнения     диагностической работы                                                                                    Таблица 3  </vt:lpstr>
      <vt:lpstr>            Результаты  проверки уровня развития  читательской грамотности учащихся  по тексту «Деепричастие»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Формирование  у учащихся                                               читательской грамотности средствами Способа диалектического обучения на уроках русского языка.</dc:title>
  <dc:creator>Никольск</dc:creator>
  <cp:lastModifiedBy>Admin</cp:lastModifiedBy>
  <cp:revision>43</cp:revision>
  <dcterms:created xsi:type="dcterms:W3CDTF">2021-11-17T04:11:03Z</dcterms:created>
  <dcterms:modified xsi:type="dcterms:W3CDTF">2021-12-04T15:40:59Z</dcterms:modified>
</cp:coreProperties>
</file>