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0" r:id="rId10"/>
    <p:sldId id="271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/>
              <a:t>Успеваемость</a:t>
            </a:r>
            <a:r>
              <a:rPr lang="ru-RU" sz="1800" b="0" baseline="0" dirty="0"/>
              <a:t> за 3 года.</a:t>
            </a:r>
          </a:p>
          <a:p>
            <a:pPr>
              <a:defRPr/>
            </a:pPr>
            <a:r>
              <a:rPr lang="ru-RU" sz="1800" b="0" baseline="0" dirty="0"/>
              <a:t>Результаты ВПР за 2 года</a:t>
            </a:r>
            <a:endParaRPr lang="ru-RU" sz="1800" b="0" dirty="0"/>
          </a:p>
        </c:rich>
      </c:tx>
      <c:layout>
        <c:manualLayout>
          <c:xMode val="edge"/>
          <c:yMode val="edge"/>
          <c:x val="0.33367664670658681"/>
          <c:y val="3.167420814479637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0895602335422357E-2"/>
          <c:y val="3.611726384364821E-2"/>
          <c:w val="0.71214352670201941"/>
          <c:h val="0.89812574494051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 за год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2019-2020 гг</c:v>
                </c:pt>
                <c:pt idx="1">
                  <c:v>2020-2021 гг</c:v>
                </c:pt>
                <c:pt idx="2">
                  <c:v>2021-2022 гг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результаты ВПР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2019-2020 гг</c:v>
                </c:pt>
                <c:pt idx="1">
                  <c:v>2020-2021 гг</c:v>
                </c:pt>
                <c:pt idx="2">
                  <c:v>2021-2022 гг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_-* #,##0.0\ &quot;₽&quot;_-;\-* #,##0.0\ &quot;₽&quot;_-;_-* &quot;-&quot;??\ &quot;₽&quot;_-;_-@_-">
                  <c:v>1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2019-2020 гг</c:v>
                </c:pt>
                <c:pt idx="1">
                  <c:v>2020-2021 гг</c:v>
                </c:pt>
                <c:pt idx="2">
                  <c:v>2021-2022 гг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342912"/>
        <c:axId val="132131648"/>
      </c:barChart>
      <c:catAx>
        <c:axId val="154342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32131648"/>
        <c:crosses val="autoZero"/>
        <c:auto val="1"/>
        <c:lblAlgn val="ctr"/>
        <c:lblOffset val="100"/>
        <c:noMultiLvlLbl val="0"/>
      </c:catAx>
      <c:valAx>
        <c:axId val="1321316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54342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1 ч.</c:v>
                </c:pt>
                <c:pt idx="1">
                  <c:v>2 ч.</c:v>
                </c:pt>
                <c:pt idx="2">
                  <c:v>3 ч.</c:v>
                </c:pt>
                <c:pt idx="3">
                  <c:v>4 ч.</c:v>
                </c:pt>
                <c:pt idx="4">
                  <c:v>ОГЭ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</c:v>
                </c:pt>
                <c:pt idx="1">
                  <c:v>0.4</c:v>
                </c:pt>
                <c:pt idx="2">
                  <c:v>0.8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1 ч.</c:v>
                </c:pt>
                <c:pt idx="1">
                  <c:v>2 ч.</c:v>
                </c:pt>
                <c:pt idx="2">
                  <c:v>3 ч.</c:v>
                </c:pt>
                <c:pt idx="3">
                  <c:v>4 ч.</c:v>
                </c:pt>
                <c:pt idx="4">
                  <c:v>ОГЭ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2" formatCode="0%">
                  <c:v>0.2</c:v>
                </c:pt>
                <c:pt idx="3" formatCode="0%">
                  <c:v>0.2</c:v>
                </c:pt>
                <c:pt idx="4" formatCode="0%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1 ч.</c:v>
                </c:pt>
                <c:pt idx="1">
                  <c:v>2 ч.</c:v>
                </c:pt>
                <c:pt idx="2">
                  <c:v>3 ч.</c:v>
                </c:pt>
                <c:pt idx="3">
                  <c:v>4 ч.</c:v>
                </c:pt>
                <c:pt idx="4">
                  <c:v>ОГЭ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738944"/>
        <c:axId val="161285824"/>
      </c:barChart>
      <c:catAx>
        <c:axId val="20673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61285824"/>
        <c:crosses val="autoZero"/>
        <c:auto val="1"/>
        <c:lblAlgn val="ctr"/>
        <c:lblOffset val="100"/>
        <c:noMultiLvlLbl val="0"/>
      </c:catAx>
      <c:valAx>
        <c:axId val="1612858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6738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09209-734F-404B-928D-08AFC6D8BF4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0B6B7-1A95-48EE-AEE2-3F330F3EE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74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1621DB-7D9A-410D-861B-73678B08230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C9554B-F374-4B62-9D19-D5C9B2BAAF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Тьюторская</a:t>
            </a:r>
            <a:r>
              <a:rPr lang="ru-RU" b="1" dirty="0">
                <a:solidFill>
                  <a:schemeClr val="tx1"/>
                </a:solidFill>
              </a:rPr>
              <a:t> позиция учителя как эффективная форма индивидуализации </a:t>
            </a:r>
            <a:r>
              <a:rPr lang="ru-RU" b="1" dirty="0" smtClean="0">
                <a:solidFill>
                  <a:schemeClr val="tx1"/>
                </a:solidFill>
              </a:rPr>
              <a:t>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581128"/>
            <a:ext cx="3528392" cy="172819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Чуханова</a:t>
            </a:r>
            <a:r>
              <a:rPr lang="ru-RU" dirty="0" smtClean="0">
                <a:solidFill>
                  <a:schemeClr val="tx1"/>
                </a:solidFill>
              </a:rPr>
              <a:t> Ирина </a:t>
            </a:r>
            <a:r>
              <a:rPr lang="ru-RU" dirty="0" smtClean="0">
                <a:solidFill>
                  <a:schemeClr val="tx1"/>
                </a:solidFill>
              </a:rPr>
              <a:t>                       Анатольевна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русского языка и литературы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МКОУ Никольская СОШ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Результаты административных контрольных срезов   </a:t>
            </a:r>
            <a:b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 русскому языку. 9 класс. ОГЭ.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2020-2021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учебный год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04336047"/>
              </p:ext>
            </p:extLst>
          </p:nvPr>
        </p:nvGraphicFramePr>
        <p:xfrm>
          <a:off x="1115616" y="1124744"/>
          <a:ext cx="6809184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86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881192" cy="850106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Итоговая таблица сформированности УУД учащихся за 3 </a:t>
            </a: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года</a:t>
            </a:r>
            <a:endParaRPr lang="ru-RU" sz="1600" b="1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8770395"/>
              </p:ext>
            </p:extLst>
          </p:nvPr>
        </p:nvGraphicFramePr>
        <p:xfrm>
          <a:off x="827584" y="1340766"/>
          <a:ext cx="7488832" cy="44905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6227"/>
                <a:gridCol w="865004"/>
                <a:gridCol w="1264480"/>
                <a:gridCol w="992721"/>
                <a:gridCol w="830823"/>
                <a:gridCol w="1108765"/>
                <a:gridCol w="773177"/>
                <a:gridCol w="887635"/>
              </a:tblGrid>
              <a:tr h="2664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уч-ся в группе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самостоятельно ставят цель деятельности на основе определенной проблемы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умеют самостоятельно планировать пути достижения </a:t>
                      </a:r>
                      <a:r>
                        <a:rPr lang="ru-RU" sz="1400" dirty="0" smtClean="0">
                          <a:effectLst/>
                        </a:rPr>
                        <a:t>целей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самостоятельно анализируют </a:t>
                      </a:r>
                      <a:r>
                        <a:rPr lang="ru-RU" sz="1400" dirty="0" smtClean="0">
                          <a:effectLst/>
                        </a:rPr>
                        <a:t>результат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адекватно оценивают собственные действия и действия окружающих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умеют сотрудничать с учителем и сверстниками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умеют  работать индивидуально, в паре, группе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405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75%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75%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75%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3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среднем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72,6%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72,6%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72,6%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2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056784" cy="1296144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Оценка регулятивных УУД учащихся </a:t>
            </a: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___ класса</a:t>
            </a:r>
            <a:b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Русски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й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язык</a:t>
            </a:r>
            <a: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0 б. – не сформировано, 1 б. – сформировано частично, 2 б. – полностью сформировано</a:t>
            </a:r>
            <a:r>
              <a:rPr lang="ru-RU" sz="14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2978163"/>
              </p:ext>
            </p:extLst>
          </p:nvPr>
        </p:nvGraphicFramePr>
        <p:xfrm>
          <a:off x="683570" y="1556795"/>
          <a:ext cx="7488832" cy="4953823"/>
        </p:xfrm>
        <a:graphic>
          <a:graphicData uri="http://schemas.openxmlformats.org/drawingml/2006/table">
            <a:tbl>
              <a:tblPr firstRow="1" firstCol="1" bandRow="1"/>
              <a:tblGrid>
                <a:gridCol w="1400106"/>
                <a:gridCol w="839544"/>
                <a:gridCol w="839869"/>
                <a:gridCol w="629902"/>
                <a:gridCol w="1119825"/>
                <a:gridCol w="839869"/>
                <a:gridCol w="1243653"/>
                <a:gridCol w="576064"/>
              </a:tblGrid>
              <a:tr h="2644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Список уч-ся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УУД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@Arial Unicode MS"/>
                          <a:cs typeface="Times New Roman"/>
                        </a:rPr>
                        <a:t>  ставить новые учебные цели и задачи в сотрудничестве с  учителем;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>
                          <a:effectLst/>
                          <a:latin typeface="Times New Roman"/>
                          <a:ea typeface="@Arial Unicode MS"/>
                          <a:cs typeface="Times New Roman"/>
                        </a:rPr>
                        <a:t>самостоятельно планировать свои действия в соответствии с поставленной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@Arial Unicode MS"/>
                          <a:cs typeface="Times New Roman"/>
                        </a:rPr>
                        <a:t>задачей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@Arial Unicode MS"/>
                          <a:cs typeface="Times New Roman"/>
                        </a:rPr>
                        <a:t> ; самостоятельно оценивать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@Arial Unicode MS"/>
                          <a:cs typeface="Times New Roman"/>
                        </a:rPr>
                        <a:t>результат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@Arial Unicode MS"/>
                          <a:cs typeface="Times New Roman"/>
                        </a:rPr>
                        <a:t> оценивать правильность выполнения действия на уровне  адекватной ретроспективной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@Arial Unicode MS"/>
                          <a:cs typeface="Times New Roman"/>
                        </a:rPr>
                        <a:t>оценки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@Arial Unicode MS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@Arial Unicode MS"/>
                          <a:cs typeface="Times New Roman"/>
                        </a:rPr>
                        <a:t>осуществлять итоговый и пошаговый контроль по результату.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@Arial Unicode MS"/>
                          <a:cs typeface="Times New Roman"/>
                        </a:rPr>
                        <a:t>осуществлять констатирующий и предвосхищающий  контроль по результату и по способу действия,  актуальный контроль на уровне произвольного внимания.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Итого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1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5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6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Ученик 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Ученик 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Ученик 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Ученик 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1,75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91" marR="53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0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3981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96641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43608" y="980728"/>
            <a:ext cx="7128792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err="1"/>
              <a:t>Т</a:t>
            </a:r>
            <a:r>
              <a:rPr lang="ru-RU" sz="3600" b="1" dirty="0" err="1" smtClean="0"/>
              <a:t>ьютор</a:t>
            </a:r>
            <a:r>
              <a:rPr lang="ru-RU" sz="3600" dirty="0" smtClean="0"/>
              <a:t> </a:t>
            </a:r>
            <a:r>
              <a:rPr lang="ru-RU" sz="3600" dirty="0"/>
              <a:t>- </a:t>
            </a:r>
            <a:r>
              <a:rPr lang="ru-RU" sz="3600" i="1" dirty="0" smtClean="0"/>
              <a:t>педагог</a:t>
            </a:r>
            <a:r>
              <a:rPr lang="ru-RU" sz="3600" i="1" dirty="0"/>
              <a:t>, который работает, непосредственно опираясь на принцип индивидуализации, сопровождая построение каждым учащимся своей индивидуальной образовательной траектории</a:t>
            </a:r>
          </a:p>
        </p:txBody>
      </p:sp>
    </p:spTree>
    <p:extLst>
      <p:ext uri="{BB962C8B-B14F-4D97-AF65-F5344CB8AC3E}">
        <p14:creationId xmlns:p14="http://schemas.microsoft.com/office/powerpoint/2010/main" val="25221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08912" cy="92211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181818"/>
                </a:solidFill>
                <a:latin typeface="Times New Roman"/>
                <a:ea typeface="Times New Roman"/>
              </a:rPr>
              <a:t>Этапы </a:t>
            </a:r>
            <a:r>
              <a:rPr lang="ru-RU" sz="2800" b="1" dirty="0" err="1" smtClean="0">
                <a:solidFill>
                  <a:srgbClr val="181818"/>
                </a:solidFill>
                <a:latin typeface="Times New Roman"/>
                <a:ea typeface="Times New Roman"/>
              </a:rPr>
              <a:t>т</a:t>
            </a:r>
            <a:r>
              <a:rPr lang="ru-RU" sz="2800" b="1" dirty="0" err="1" smtClean="0">
                <a:solidFill>
                  <a:srgbClr val="181818"/>
                </a:solidFill>
                <a:effectLst/>
                <a:latin typeface="Times New Roman"/>
                <a:ea typeface="Times New Roman"/>
              </a:rPr>
              <a:t>ьюторского</a:t>
            </a:r>
            <a:r>
              <a:rPr lang="ru-RU" sz="2800" b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</a:rPr>
              <a:t> </a:t>
            </a:r>
            <a:br>
              <a:rPr lang="ru-RU" sz="2800" b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</a:rPr>
            </a:br>
            <a:r>
              <a:rPr lang="ru-RU" sz="2800" b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</a:rPr>
              <a:t>сопровождения ученика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87624" y="1556792"/>
            <a:ext cx="6737176" cy="4917160"/>
          </a:xfrm>
        </p:spPr>
        <p:txBody>
          <a:bodyPr>
            <a:normAutofit/>
          </a:bodyPr>
          <a:lstStyle/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  <a:cs typeface="Times New Roman"/>
              </a:rPr>
              <a:t>1.</a:t>
            </a:r>
            <a:r>
              <a:rPr lang="ru-RU" sz="2800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i="1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Д</a:t>
            </a:r>
            <a:r>
              <a:rPr lang="ru-RU" sz="2800" b="1" i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  <a:cs typeface="Times New Roman"/>
              </a:rPr>
              <a:t>иагностический </a:t>
            </a: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  <a:cs typeface="Times New Roman"/>
              </a:rPr>
              <a:t>2. </a:t>
            </a:r>
            <a:r>
              <a:rPr lang="ru-RU" sz="2800" b="1" i="1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sz="2800" b="1" i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  <a:cs typeface="Times New Roman"/>
              </a:rPr>
              <a:t>роектировочный </a:t>
            </a: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  <a:cs typeface="Times New Roman"/>
              </a:rPr>
              <a:t>3. </a:t>
            </a:r>
            <a:r>
              <a:rPr lang="ru-RU" sz="2800" b="1" i="1" dirty="0" smtClean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800" b="1" i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  <a:cs typeface="Times New Roman"/>
              </a:rPr>
              <a:t>еализационный</a:t>
            </a: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  <a:cs typeface="Times New Roman"/>
              </a:rPr>
              <a:t>4. </a:t>
            </a:r>
            <a:r>
              <a:rPr lang="ru-RU" sz="2800" b="1" i="1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z="2800" b="1" i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  <a:cs typeface="Times New Roman"/>
              </a:rPr>
              <a:t>налитико-рефлексивный   </a:t>
            </a: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  <a:cs typeface="Times New Roman"/>
              </a:rPr>
              <a:t>5. </a:t>
            </a:r>
            <a:r>
              <a:rPr lang="ru-RU" sz="2800" b="1" i="1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sz="2800" b="1" i="1" dirty="0" smtClean="0">
                <a:solidFill>
                  <a:srgbClr val="181818"/>
                </a:solidFill>
                <a:effectLst/>
                <a:latin typeface="Times New Roman"/>
                <a:ea typeface="Times New Roman"/>
                <a:cs typeface="Times New Roman"/>
              </a:rPr>
              <a:t>бобщающий</a:t>
            </a:r>
            <a:endParaRPr lang="ru-RU" sz="2800" b="1" i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09418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63284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                                                                    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                                                                  </a:t>
            </a:r>
            <a:r>
              <a:rPr lang="ru-RU" sz="1800" b="1" dirty="0" smtClean="0">
                <a:solidFill>
                  <a:schemeClr val="tx1"/>
                </a:solidFill>
              </a:rPr>
              <a:t>Диагностический этап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/>
              </a:rPr>
              <a:t>Ж</a:t>
            </a: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урнал </a:t>
            </a: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«Пробелы в знаниях учащихся</a:t>
            </a: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» 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9267500"/>
              </p:ext>
            </p:extLst>
          </p:nvPr>
        </p:nvGraphicFramePr>
        <p:xfrm>
          <a:off x="899591" y="1268761"/>
          <a:ext cx="7200796" cy="4865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759"/>
                <a:gridCol w="1055288"/>
                <a:gridCol w="724220"/>
                <a:gridCol w="912102"/>
                <a:gridCol w="688074"/>
                <a:gridCol w="717320"/>
                <a:gridCol w="882857"/>
                <a:gridCol w="800088"/>
                <a:gridCol w="800088"/>
              </a:tblGrid>
              <a:tr h="324972"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effectLst/>
                        </a:rPr>
                        <a:t>Уч-ся</a:t>
                      </a:r>
                      <a:endParaRPr lang="ru-RU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effectLst/>
                        </a:rPr>
                        <a:t>Виды работ</a:t>
                      </a:r>
                      <a:endParaRPr lang="ru-RU" sz="1600" b="1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/>
                        </a:rPr>
                        <a:t>Орфограммы,  количество допущенных ошибок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effectLst/>
                        </a:rPr>
                        <a:t>Проверяе</a:t>
                      </a:r>
                      <a:r>
                        <a:rPr lang="ru-RU" sz="1400" dirty="0" smtClean="0">
                          <a:effectLst/>
                        </a:rPr>
                        <a:t> мая </a:t>
                      </a:r>
                      <a:r>
                        <a:rPr lang="ru-RU" sz="1400" dirty="0" err="1" smtClean="0">
                          <a:effectLst/>
                        </a:rPr>
                        <a:t>безуд</a:t>
                      </a:r>
                      <a:r>
                        <a:rPr lang="ru-RU" sz="1400" dirty="0" smtClean="0">
                          <a:effectLst/>
                        </a:rPr>
                        <a:t>. гл. в корне слова 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Непроверяемая</a:t>
                      </a:r>
                    </a:p>
                    <a:p>
                      <a:r>
                        <a:rPr lang="ru-RU" sz="1400" dirty="0" err="1" smtClean="0">
                          <a:effectLst/>
                        </a:rPr>
                        <a:t>безуд</a:t>
                      </a:r>
                      <a:r>
                        <a:rPr lang="ru-RU" sz="1400" dirty="0" smtClean="0">
                          <a:effectLst/>
                        </a:rPr>
                        <a:t>. гл. в корне  слова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</a:rPr>
                        <a:t>Чередующаяся гл. в корне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</a:rPr>
                        <a:t>Н и </a:t>
                      </a:r>
                      <a:r>
                        <a:rPr lang="ru-RU" sz="1400" dirty="0" err="1" smtClean="0">
                          <a:effectLst/>
                        </a:rPr>
                        <a:t>нн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суф</a:t>
                      </a:r>
                      <a:r>
                        <a:rPr lang="ru-RU" sz="1400" dirty="0" smtClean="0">
                          <a:effectLst/>
                        </a:rPr>
                        <a:t>. прилагательных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</a:rPr>
                        <a:t>З и С на конце приставок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21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Окончания прил. и</a:t>
                      </a:r>
                    </a:p>
                    <a:p>
                      <a:pPr marL="71755" marR="71755" algn="just">
                        <a:lnSpc>
                          <a:spcPts val="121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причастий</a:t>
                      </a:r>
                    </a:p>
                    <a:p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</a:rPr>
                        <a:t>Раздельное написание предлог</a:t>
                      </a:r>
                    </a:p>
                    <a:p>
                      <a:endParaRPr lang="ru-RU" sz="1400" dirty="0" smtClean="0">
                        <a:effectLst/>
                      </a:endParaRPr>
                    </a:p>
                    <a:p>
                      <a:endParaRPr lang="ru-RU" sz="1400" dirty="0"/>
                    </a:p>
                  </a:txBody>
                  <a:tcPr vert="vert270"/>
                </a:tc>
              </a:tr>
              <a:tr h="1137402">
                <a:tc rowSpan="3"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Ученик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</a:rPr>
                        <a:t>Входной контрольный диктант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</a:tr>
              <a:tr h="743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Тест</a:t>
                      </a:r>
                    </a:p>
                    <a:p>
                      <a:r>
                        <a:rPr lang="ru-RU" sz="1600" dirty="0" smtClean="0">
                          <a:effectLst/>
                        </a:rPr>
                        <a:t>12.11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</a:tr>
              <a:tr h="743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Диктант</a:t>
                      </a:r>
                    </a:p>
                    <a:p>
                      <a:r>
                        <a:rPr lang="ru-RU" sz="1600" dirty="0" smtClean="0">
                          <a:effectLst/>
                        </a:rPr>
                        <a:t>01.12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0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524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                                                                                        Проектировочный этап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Индивидуальный план работы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ученика(</a:t>
            </a:r>
            <a:r>
              <a:rPr lang="ru-RU" sz="1800" b="1" dirty="0" err="1" smtClean="0">
                <a:solidFill>
                  <a:schemeClr val="tx1"/>
                </a:solidFill>
              </a:rPr>
              <a:t>цы</a:t>
            </a:r>
            <a:r>
              <a:rPr lang="ru-RU" sz="1800" b="1" dirty="0" smtClean="0">
                <a:solidFill>
                  <a:schemeClr val="tx1"/>
                </a:solidFill>
              </a:rPr>
              <a:t>)___класса_____________(Ф.И. ученика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7616533"/>
              </p:ext>
            </p:extLst>
          </p:nvPr>
        </p:nvGraphicFramePr>
        <p:xfrm>
          <a:off x="899592" y="1213312"/>
          <a:ext cx="7128792" cy="497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8657"/>
                <a:gridCol w="1875418"/>
                <a:gridCol w="1180818"/>
                <a:gridCol w="1461771"/>
                <a:gridCol w="1152128"/>
              </a:tblGrid>
              <a:tr h="88701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Тема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Формы, виды деятельности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Сроки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Отметка о выполнении (заполняет ученик)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Контроль, оценка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08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Безударная гласная в корне слова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1.СР</a:t>
                      </a:r>
                    </a:p>
                    <a:p>
                      <a:r>
                        <a:rPr lang="ru-RU" sz="1200" dirty="0" smtClean="0"/>
                        <a:t>Повторить орфограммы по теме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20.09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29199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2.В</a:t>
                      </a:r>
                      <a:r>
                        <a:rPr lang="ru-RU" sz="1200" baseline="0" dirty="0" smtClean="0"/>
                        <a:t> паре с ___ (карточки)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21-23.09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461560">
                <a:tc>
                  <a:txBody>
                    <a:bodyPr/>
                    <a:lstStyle/>
                    <a:p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 СР</a:t>
                      </a:r>
                    </a:p>
                    <a:p>
                      <a:r>
                        <a:rPr lang="ru-RU" sz="1200" dirty="0" smtClean="0"/>
                        <a:t>Комп. тренажёр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24-29.09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29199">
                <a:tc>
                  <a:txBody>
                    <a:bodyPr/>
                    <a:lstStyle/>
                    <a:p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4.Проверка.</a:t>
                      </a:r>
                    </a:p>
                    <a:p>
                      <a:r>
                        <a:rPr lang="ru-RU" sz="1200" dirty="0" smtClean="0"/>
                        <a:t>Тест.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30.09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Оценка</a:t>
                      </a:r>
                    </a:p>
                    <a:p>
                      <a:r>
                        <a:rPr lang="ru-RU" sz="1200" dirty="0" smtClean="0"/>
                        <a:t>       3</a:t>
                      </a:r>
                      <a:endParaRPr lang="ru-RU" sz="1200" dirty="0"/>
                    </a:p>
                  </a:txBody>
                  <a:tcPr/>
                </a:tc>
              </a:tr>
              <a:tr h="4291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 и НН в </a:t>
                      </a:r>
                      <a:r>
                        <a:rPr lang="ru-RU" sz="1200" dirty="0" err="1" smtClean="0"/>
                        <a:t>суф</a:t>
                      </a:r>
                      <a:r>
                        <a:rPr lang="ru-RU" sz="1200" dirty="0" smtClean="0"/>
                        <a:t>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прилагательных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1.Повторить в паре с ___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01-</a:t>
                      </a:r>
                      <a:r>
                        <a:rPr lang="ru-RU" sz="1200" baseline="0" dirty="0" smtClean="0"/>
                        <a:t> 04.10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57519">
                <a:tc>
                  <a:txBody>
                    <a:bodyPr/>
                    <a:lstStyle/>
                    <a:p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2.</a:t>
                      </a:r>
                      <a:r>
                        <a:rPr lang="ru-RU" sz="1200" baseline="0" dirty="0" smtClean="0"/>
                        <a:t> В группе.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05.10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944237">
                <a:tc>
                  <a:txBody>
                    <a:bodyPr/>
                    <a:lstStyle/>
                    <a:p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3.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2.СР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-карточки с самопроверкой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комп.тренажёр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06- 11.10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57519">
                <a:tc>
                  <a:txBody>
                    <a:bodyPr/>
                    <a:lstStyle/>
                    <a:p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/>
                        <a:t>4.Итоговый тест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13.10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     3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7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08912" cy="1368152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181818"/>
                </a:solidFill>
                <a:latin typeface="Times New Roman"/>
                <a:ea typeface="Times New Roman"/>
              </a:rPr>
              <a:t>                                                                                            </a:t>
            </a:r>
            <a:br>
              <a:rPr lang="ru-RU" sz="1600" b="1" dirty="0" smtClean="0">
                <a:solidFill>
                  <a:srgbClr val="181818"/>
                </a:solidFill>
                <a:latin typeface="Times New Roman"/>
                <a:ea typeface="Times New Roman"/>
              </a:rPr>
            </a:br>
            <a:r>
              <a:rPr lang="ru-RU" sz="1600" b="1" dirty="0">
                <a:solidFill>
                  <a:srgbClr val="181818"/>
                </a:solidFill>
                <a:latin typeface="Times New Roman"/>
                <a:ea typeface="Times New Roman"/>
              </a:rPr>
              <a:t/>
            </a:r>
            <a:br>
              <a:rPr lang="ru-RU" sz="1600" b="1" dirty="0">
                <a:solidFill>
                  <a:srgbClr val="181818"/>
                </a:solidFill>
                <a:latin typeface="Times New Roman"/>
                <a:ea typeface="Times New Roman"/>
              </a:rPr>
            </a:br>
            <a:r>
              <a:rPr lang="ru-RU" sz="1600" b="1" dirty="0" smtClean="0">
                <a:solidFill>
                  <a:srgbClr val="181818"/>
                </a:solidFill>
                <a:latin typeface="Times New Roman"/>
                <a:ea typeface="Times New Roman"/>
              </a:rPr>
              <a:t/>
            </a:r>
            <a:br>
              <a:rPr lang="ru-RU" sz="1600" b="1" dirty="0" smtClean="0">
                <a:solidFill>
                  <a:srgbClr val="181818"/>
                </a:solidFill>
                <a:latin typeface="Times New Roman"/>
                <a:ea typeface="Times New Roman"/>
              </a:rPr>
            </a:br>
            <a:r>
              <a:rPr lang="ru-RU" sz="1600" b="1" dirty="0">
                <a:solidFill>
                  <a:srgbClr val="181818"/>
                </a:solidFill>
                <a:latin typeface="Times New Roman"/>
                <a:ea typeface="Times New Roman"/>
              </a:rPr>
              <a:t/>
            </a:r>
            <a:br>
              <a:rPr lang="ru-RU" sz="1600" b="1" dirty="0">
                <a:solidFill>
                  <a:srgbClr val="181818"/>
                </a:solidFill>
                <a:latin typeface="Times New Roman"/>
                <a:ea typeface="Times New Roman"/>
              </a:rPr>
            </a:br>
            <a:r>
              <a:rPr lang="ru-RU" sz="1600" b="1" dirty="0" smtClean="0">
                <a:solidFill>
                  <a:srgbClr val="181818"/>
                </a:solidFill>
                <a:latin typeface="Times New Roman"/>
                <a:ea typeface="Times New Roman"/>
              </a:rPr>
              <a:t/>
            </a:r>
            <a:br>
              <a:rPr lang="ru-RU" sz="1600" b="1" dirty="0" smtClean="0">
                <a:solidFill>
                  <a:srgbClr val="181818"/>
                </a:solidFill>
                <a:latin typeface="Times New Roman"/>
                <a:ea typeface="Times New Roman"/>
              </a:rPr>
            </a:br>
            <a:r>
              <a:rPr lang="ru-RU" sz="1600" b="1" dirty="0" smtClean="0">
                <a:solidFill>
                  <a:srgbClr val="181818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 </a:t>
            </a:r>
            <a:br>
              <a:rPr lang="ru-RU" sz="1600" b="1" dirty="0" smtClean="0">
                <a:solidFill>
                  <a:srgbClr val="181818"/>
                </a:solidFill>
                <a:latin typeface="Times New Roman"/>
                <a:ea typeface="Times New Roman"/>
              </a:rPr>
            </a:br>
            <a:r>
              <a:rPr lang="ru-RU" sz="1600" b="1" dirty="0">
                <a:solidFill>
                  <a:srgbClr val="181818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 smtClean="0">
                <a:solidFill>
                  <a:srgbClr val="181818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</a:t>
            </a:r>
            <a:r>
              <a:rPr lang="ru-RU" sz="2200" b="1" dirty="0" smtClean="0">
                <a:solidFill>
                  <a:srgbClr val="181818"/>
                </a:solidFill>
                <a:latin typeface="Times New Roman"/>
                <a:ea typeface="Times New Roman"/>
              </a:rPr>
              <a:t>Реализационный этап</a:t>
            </a:r>
            <a:br>
              <a:rPr lang="ru-RU" sz="2200" b="1" dirty="0" smtClean="0">
                <a:solidFill>
                  <a:srgbClr val="181818"/>
                </a:solidFill>
                <a:latin typeface="Times New Roman"/>
                <a:ea typeface="Times New Roman"/>
              </a:rPr>
            </a:br>
            <a:r>
              <a:rPr lang="ru-RU" sz="2200" b="1" dirty="0" smtClean="0">
                <a:solidFill>
                  <a:srgbClr val="181818"/>
                </a:solidFill>
                <a:latin typeface="Times New Roman"/>
                <a:ea typeface="Times New Roman"/>
              </a:rPr>
              <a:t/>
            </a:r>
            <a:br>
              <a:rPr lang="ru-RU" sz="2200" b="1" dirty="0" smtClean="0">
                <a:solidFill>
                  <a:srgbClr val="181818"/>
                </a:solidFill>
                <a:latin typeface="Times New Roman"/>
                <a:ea typeface="Times New Roman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Условия для реализации </a:t>
            </a:r>
            <a:br>
              <a:rPr lang="ru-RU" sz="27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индивидуального образовательного плана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416824" cy="4392488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000" b="1" i="1" dirty="0" smtClean="0">
                <a:latin typeface="Times New Roman"/>
                <a:ea typeface="Times New Roman"/>
                <a:cs typeface="Times New Roman"/>
              </a:rPr>
              <a:t>Дидактический, раздаточный материал, интернет- ресурсы.  </a:t>
            </a:r>
            <a:endParaRPr lang="ru-RU" sz="3000" b="1" i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000" b="1" i="1" dirty="0" smtClean="0">
                <a:latin typeface="Times New Roman"/>
                <a:ea typeface="Times New Roman"/>
                <a:cs typeface="Times New Roman"/>
              </a:rPr>
              <a:t>Индивидуальные </a:t>
            </a:r>
            <a:r>
              <a:rPr lang="ru-RU" sz="3000" b="1" i="1" dirty="0">
                <a:latin typeface="Times New Roman"/>
                <a:ea typeface="Times New Roman"/>
                <a:cs typeface="Times New Roman"/>
              </a:rPr>
              <a:t>консультации по запросу учеников.</a:t>
            </a:r>
            <a:endParaRPr lang="ru-RU" sz="3000" b="1" i="1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000" b="1" i="1" dirty="0" smtClean="0">
                <a:latin typeface="Times New Roman"/>
                <a:ea typeface="Calibri"/>
                <a:cs typeface="Times New Roman"/>
              </a:rPr>
              <a:t>Комфортная психологическая среда, созданная </a:t>
            </a:r>
            <a:r>
              <a:rPr lang="ru-RU" sz="3000" b="1" i="1" dirty="0">
                <a:latin typeface="Times New Roman"/>
                <a:ea typeface="Calibri"/>
                <a:cs typeface="Times New Roman"/>
              </a:rPr>
              <a:t>посредством поддержки, убеждения, предоставления права выбора.</a:t>
            </a:r>
            <a:r>
              <a:rPr lang="ru-RU" sz="3000" b="1" i="1" dirty="0">
                <a:latin typeface="Calibri"/>
                <a:ea typeface="Calibri"/>
                <a:cs typeface="Times New Roman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000" b="1" i="1" dirty="0" smtClean="0">
                <a:latin typeface="Times New Roman"/>
                <a:ea typeface="Times New Roman"/>
                <a:cs typeface="Times New Roman"/>
              </a:rPr>
              <a:t>Поддержка </a:t>
            </a:r>
            <a:r>
              <a:rPr lang="ru-RU" sz="3000" b="1" i="1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3000" b="1" i="1" dirty="0">
                <a:latin typeface="Times New Roman"/>
                <a:ea typeface="Calibri"/>
                <a:cs typeface="Times New Roman"/>
              </a:rPr>
              <a:t>организации межличностных взаимодействий (для работы в паре, группе)</a:t>
            </a:r>
            <a:r>
              <a:rPr lang="ru-RU" sz="3000" b="1" i="1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3000" b="1" i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000" b="1" i="1" dirty="0" smtClean="0">
                <a:latin typeface="Times New Roman"/>
                <a:ea typeface="Times New Roman"/>
                <a:cs typeface="Times New Roman"/>
              </a:rPr>
              <a:t>Организация места, времени </a:t>
            </a:r>
            <a:r>
              <a:rPr lang="ru-RU" sz="3000" b="1" i="1" dirty="0">
                <a:latin typeface="Times New Roman"/>
                <a:ea typeface="Times New Roman"/>
                <a:cs typeface="Times New Roman"/>
              </a:rPr>
              <a:t>для самообразования.</a:t>
            </a:r>
            <a:endParaRPr lang="ru-RU" sz="3000" b="1" i="1" dirty="0">
              <a:latin typeface="Calibri"/>
              <a:ea typeface="Calibri"/>
              <a:cs typeface="Times New Roman"/>
            </a:endParaRPr>
          </a:p>
          <a:p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17147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</a:t>
            </a:r>
            <a: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аналитико-рефлексивный этап</a:t>
            </a:r>
            <a:b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/>
                <a:ea typeface="Calibri"/>
              </a:rPr>
              <a:t>Лист самооценки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1" t="33965" r="29973" b="14298"/>
          <a:stretch/>
        </p:blipFill>
        <p:spPr bwMode="auto">
          <a:xfrm>
            <a:off x="683568" y="1204392"/>
            <a:ext cx="7416824" cy="4896544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00169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696744" cy="63408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Результаты по опроснику Н. </a:t>
            </a:r>
            <a:r>
              <a:rPr lang="ru-RU" sz="2400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Лускановой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6266118"/>
              </p:ext>
            </p:extLst>
          </p:nvPr>
        </p:nvGraphicFramePr>
        <p:xfrm>
          <a:off x="827586" y="692697"/>
          <a:ext cx="7344814" cy="5365852"/>
        </p:xfrm>
        <a:graphic>
          <a:graphicData uri="http://schemas.openxmlformats.org/drawingml/2006/table">
            <a:tbl>
              <a:tblPr firstRow="1" firstCol="1" bandRow="1"/>
              <a:tblGrid>
                <a:gridCol w="1058713"/>
                <a:gridCol w="1985085"/>
                <a:gridCol w="727864"/>
                <a:gridCol w="727864"/>
                <a:gridCol w="727864"/>
                <a:gridCol w="661695"/>
                <a:gridCol w="727864"/>
                <a:gridCol w="727865"/>
              </a:tblGrid>
              <a:tr h="314852">
                <a:tc rowSpan="2"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Описание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уровня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уч-ся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Уровень I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(25-30)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мотивации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Уровень II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(20-24)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Хорошая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школьная мотивация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Уровень III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(15-19)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Положительное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отношение к школе, но школа привлекает детей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внеучебной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деятельностью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Уровень IV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(10-14)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Низкая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школьная мотивация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Уровень V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(ниже 10)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Негативное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отношение к школе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3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4760910"/>
              </p:ext>
            </p:extLst>
          </p:nvPr>
        </p:nvGraphicFramePr>
        <p:xfrm>
          <a:off x="1043608" y="548681"/>
          <a:ext cx="7344816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84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901</TotalTime>
  <Words>572</Words>
  <Application>Microsoft Office PowerPoint</Application>
  <PresentationFormat>Экран (4:3)</PresentationFormat>
  <Paragraphs>332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Тьюторская позиция учителя как эффективная форма индивидуализации обучения </vt:lpstr>
      <vt:lpstr>Презентация PowerPoint</vt:lpstr>
      <vt:lpstr>Этапы тьюторского  сопровождения ученика </vt:lpstr>
      <vt:lpstr>                                                                                                                                          Диагностический этап  Журнал «Пробелы в знаниях учащихся» </vt:lpstr>
      <vt:lpstr>                                                                                        Проектировочный этап  Индивидуальный план работы ученика(цы)___класса_____________(Ф.И. ученика)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Реализационный этап    Условия для реализации  индивидуального образовательного плана</vt:lpstr>
      <vt:lpstr>                                         аналитико-рефлексивный этап  Лист самооценки</vt:lpstr>
      <vt:lpstr>Результаты по опроснику Н. Лускановой </vt:lpstr>
      <vt:lpstr>Презентация PowerPoint</vt:lpstr>
      <vt:lpstr>Результаты административных контрольных срезов    по русскому языку. 9 класс. ОГЭ. 2020-2021 учебный год.</vt:lpstr>
      <vt:lpstr>Итоговая таблица сформированности УУД учащихся за 3 года</vt:lpstr>
      <vt:lpstr>          Оценка регулятивных УУД учащихся ___ класса Русский язык   0 б. – не сформировано, 1 б. – сформировано частично, 2 б. – полностью сформировано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Тьюторская позиция учителя как эффективная форма индивидуализации обучения</dc:title>
  <dc:creator>Никольск</dc:creator>
  <cp:lastModifiedBy>Никольск</cp:lastModifiedBy>
  <cp:revision>48</cp:revision>
  <dcterms:created xsi:type="dcterms:W3CDTF">2022-08-17T02:43:51Z</dcterms:created>
  <dcterms:modified xsi:type="dcterms:W3CDTF">2022-08-23T04:36:29Z</dcterms:modified>
</cp:coreProperties>
</file>