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59" r:id="rId4"/>
    <p:sldId id="256" r:id="rId5"/>
    <p:sldId id="262" r:id="rId6"/>
    <p:sldId id="263" r:id="rId7"/>
    <p:sldId id="264" r:id="rId8"/>
    <p:sldId id="257" r:id="rId9"/>
    <p:sldId id="265" r:id="rId10"/>
    <p:sldId id="261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83DFB-46B6-49F8-A4FE-B1C44ECB1735}" type="doc">
      <dgm:prSet loTypeId="urn:microsoft.com/office/officeart/2005/8/layout/radial3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87BD0892-892F-415D-BCE3-CD7A53332E31}">
      <dgm:prSet phldrT="[Текст]" custT="1"/>
      <dgm:spPr/>
      <dgm:t>
        <a:bodyPr/>
        <a:lstStyle/>
        <a:p>
          <a:r>
            <a:rPr lang="ru-RU" sz="2800" b="1" dirty="0" smtClean="0"/>
            <a:t>Учительская кооперация</a:t>
          </a:r>
          <a:endParaRPr lang="ru-RU" sz="2800" b="1" dirty="0"/>
        </a:p>
      </dgm:t>
    </dgm:pt>
    <dgm:pt modelId="{BC7AD829-B8E6-46BC-80F6-9A06FF624C3B}" type="parTrans" cxnId="{D20AA2E2-3BBF-44E2-90A4-0AED0045313E}">
      <dgm:prSet/>
      <dgm:spPr/>
      <dgm:t>
        <a:bodyPr/>
        <a:lstStyle/>
        <a:p>
          <a:endParaRPr lang="ru-RU"/>
        </a:p>
      </dgm:t>
    </dgm:pt>
    <dgm:pt modelId="{0DEBB9B7-7925-4386-AA1C-3496CC055548}" type="sibTrans" cxnId="{D20AA2E2-3BBF-44E2-90A4-0AED0045313E}">
      <dgm:prSet/>
      <dgm:spPr/>
      <dgm:t>
        <a:bodyPr/>
        <a:lstStyle/>
        <a:p>
          <a:endParaRPr lang="ru-RU"/>
        </a:p>
      </dgm:t>
    </dgm:pt>
    <dgm:pt modelId="{10FF590A-C8B5-4430-B3BA-BCF785226DC6}">
      <dgm:prSet phldrT="[Текст]" custT="1"/>
      <dgm:spPr/>
      <dgm:t>
        <a:bodyPr/>
        <a:lstStyle/>
        <a:p>
          <a:r>
            <a:rPr lang="ru-RU" sz="2800" dirty="0" smtClean="0"/>
            <a:t>Руководитель</a:t>
          </a:r>
          <a:endParaRPr lang="ru-RU" sz="2800" dirty="0"/>
        </a:p>
      </dgm:t>
    </dgm:pt>
    <dgm:pt modelId="{CDC5112D-3BB7-4745-90BF-767C9C0495E2}" type="parTrans" cxnId="{A9B612CF-3571-4501-9B4E-2658200DB43E}">
      <dgm:prSet/>
      <dgm:spPr/>
      <dgm:t>
        <a:bodyPr/>
        <a:lstStyle/>
        <a:p>
          <a:endParaRPr lang="ru-RU"/>
        </a:p>
      </dgm:t>
    </dgm:pt>
    <dgm:pt modelId="{40EC8108-1E61-4D8F-AAE3-E249096DB086}" type="sibTrans" cxnId="{A9B612CF-3571-4501-9B4E-2658200DB43E}">
      <dgm:prSet/>
      <dgm:spPr/>
      <dgm:t>
        <a:bodyPr/>
        <a:lstStyle/>
        <a:p>
          <a:endParaRPr lang="ru-RU"/>
        </a:p>
      </dgm:t>
    </dgm:pt>
    <dgm:pt modelId="{F2E27D4F-4B52-4EE8-A66F-0E9125C07A34}">
      <dgm:prSet phldrT="[Текст]" custT="1"/>
      <dgm:spPr/>
      <dgm:t>
        <a:bodyPr/>
        <a:lstStyle/>
        <a:p>
          <a:r>
            <a:rPr lang="ru-RU" sz="2400" dirty="0" smtClean="0"/>
            <a:t>Дежурный учитель</a:t>
          </a:r>
          <a:endParaRPr lang="ru-RU" sz="2400" dirty="0"/>
        </a:p>
      </dgm:t>
    </dgm:pt>
    <dgm:pt modelId="{18DD2C6B-6D8B-4F5C-A1D5-FCFEA3F51342}" type="parTrans" cxnId="{72094ACC-57EB-4921-AB49-8155E862F15E}">
      <dgm:prSet/>
      <dgm:spPr/>
      <dgm:t>
        <a:bodyPr/>
        <a:lstStyle/>
        <a:p>
          <a:endParaRPr lang="ru-RU"/>
        </a:p>
      </dgm:t>
    </dgm:pt>
    <dgm:pt modelId="{398C73E9-3915-4427-985B-9D6231508CEC}" type="sibTrans" cxnId="{72094ACC-57EB-4921-AB49-8155E862F15E}">
      <dgm:prSet/>
      <dgm:spPr/>
      <dgm:t>
        <a:bodyPr/>
        <a:lstStyle/>
        <a:p>
          <a:endParaRPr lang="ru-RU"/>
        </a:p>
      </dgm:t>
    </dgm:pt>
    <dgm:pt modelId="{8C5FE31F-253D-41F1-91E1-F4AF4C219451}">
      <dgm:prSet phldrT="[Текст]" custT="1"/>
      <dgm:spPr/>
      <dgm:t>
        <a:bodyPr/>
        <a:lstStyle/>
        <a:p>
          <a:r>
            <a:rPr lang="ru-RU" sz="2400" dirty="0" smtClean="0"/>
            <a:t>Учитель- предметник</a:t>
          </a:r>
          <a:endParaRPr lang="ru-RU" sz="2400" dirty="0"/>
        </a:p>
      </dgm:t>
    </dgm:pt>
    <dgm:pt modelId="{0AD093BF-B0A0-4623-8D33-1989BE752881}" type="parTrans" cxnId="{3F6B9C92-9433-4E1F-BF60-B9A00C5FFBC2}">
      <dgm:prSet/>
      <dgm:spPr/>
      <dgm:t>
        <a:bodyPr/>
        <a:lstStyle/>
        <a:p>
          <a:endParaRPr lang="ru-RU"/>
        </a:p>
      </dgm:t>
    </dgm:pt>
    <dgm:pt modelId="{3221B5B7-363A-43BC-B5CB-8FFD8E581118}" type="sibTrans" cxnId="{3F6B9C92-9433-4E1F-BF60-B9A00C5FFBC2}">
      <dgm:prSet/>
      <dgm:spPr/>
      <dgm:t>
        <a:bodyPr/>
        <a:lstStyle/>
        <a:p>
          <a:endParaRPr lang="ru-RU"/>
        </a:p>
      </dgm:t>
    </dgm:pt>
    <dgm:pt modelId="{468FCC3C-69FA-41BB-92E7-45EF8806498B}">
      <dgm:prSet phldrT="[Текст]" custT="1"/>
      <dgm:spPr/>
      <dgm:t>
        <a:bodyPr/>
        <a:lstStyle/>
        <a:p>
          <a:r>
            <a:rPr lang="ru-RU" sz="2400" dirty="0" smtClean="0"/>
            <a:t>Ассистент</a:t>
          </a:r>
          <a:endParaRPr lang="ru-RU" sz="2400" dirty="0"/>
        </a:p>
      </dgm:t>
    </dgm:pt>
    <dgm:pt modelId="{03C98309-6681-4F2B-907E-9052D9E33E83}" type="parTrans" cxnId="{5971DC45-9681-41F5-99AC-66C046DE0DB2}">
      <dgm:prSet/>
      <dgm:spPr/>
      <dgm:t>
        <a:bodyPr/>
        <a:lstStyle/>
        <a:p>
          <a:endParaRPr lang="ru-RU"/>
        </a:p>
      </dgm:t>
    </dgm:pt>
    <dgm:pt modelId="{BA38457B-78FD-44DA-9171-934ECE2C1BDF}" type="sibTrans" cxnId="{5971DC45-9681-41F5-99AC-66C046DE0DB2}">
      <dgm:prSet/>
      <dgm:spPr/>
      <dgm:t>
        <a:bodyPr/>
        <a:lstStyle/>
        <a:p>
          <a:endParaRPr lang="ru-RU"/>
        </a:p>
      </dgm:t>
    </dgm:pt>
    <dgm:pt modelId="{78B9A85F-7CD5-4563-AB72-8870C811DF2E}" type="pres">
      <dgm:prSet presAssocID="{0CA83DFB-46B6-49F8-A4FE-B1C44ECB17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F2C42-EEAE-465D-9E83-69A008C04DB4}" type="pres">
      <dgm:prSet presAssocID="{0CA83DFB-46B6-49F8-A4FE-B1C44ECB1735}" presName="radial" presStyleCnt="0">
        <dgm:presLayoutVars>
          <dgm:animLvl val="ctr"/>
        </dgm:presLayoutVars>
      </dgm:prSet>
      <dgm:spPr/>
    </dgm:pt>
    <dgm:pt modelId="{5C5F5B99-7A7C-498F-AB72-A1D83A20EF05}" type="pres">
      <dgm:prSet presAssocID="{87BD0892-892F-415D-BCE3-CD7A53332E31}" presName="centerShape" presStyleLbl="vennNode1" presStyleIdx="0" presStyleCnt="5" custScaleX="124071" custScaleY="89664"/>
      <dgm:spPr/>
      <dgm:t>
        <a:bodyPr/>
        <a:lstStyle/>
        <a:p>
          <a:endParaRPr lang="ru-RU"/>
        </a:p>
      </dgm:t>
    </dgm:pt>
    <dgm:pt modelId="{2FA55173-DFB8-4C74-AEE8-1C47CE6A74EB}" type="pres">
      <dgm:prSet presAssocID="{10FF590A-C8B5-4430-B3BA-BCF785226DC6}" presName="node" presStyleLbl="vennNode1" presStyleIdx="1" presStyleCnt="5" custScaleX="180265" custScaleY="83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8AA66-249E-4E58-BB48-81F897009B0F}" type="pres">
      <dgm:prSet presAssocID="{F2E27D4F-4B52-4EE8-A66F-0E9125C07A34}" presName="node" presStyleLbl="vennNode1" presStyleIdx="2" presStyleCnt="5" custScaleX="133459" custRadScaleRad="146496" custRadScaleInc="-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708EF-CD76-46C3-9487-95576143E106}" type="pres">
      <dgm:prSet presAssocID="{8C5FE31F-253D-41F1-91E1-F4AF4C219451}" presName="node" presStyleLbl="vennNode1" presStyleIdx="3" presStyleCnt="5" custScaleX="170215" custRadScaleRad="106506" custRadScaleInc="5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9B98C-C2A3-4B58-B45C-1C1A8C91548B}" type="pres">
      <dgm:prSet presAssocID="{468FCC3C-69FA-41BB-92E7-45EF8806498B}" presName="node" presStyleLbl="vennNode1" presStyleIdx="4" presStyleCnt="5" custScaleX="137171" custRadScaleRad="147427" custRadScaleInc="1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CA745-C994-4A72-B3DB-4D6BF6DEF1D7}" type="presOf" srcId="{0CA83DFB-46B6-49F8-A4FE-B1C44ECB1735}" destId="{78B9A85F-7CD5-4563-AB72-8870C811DF2E}" srcOrd="0" destOrd="0" presId="urn:microsoft.com/office/officeart/2005/8/layout/radial3"/>
    <dgm:cxn modelId="{5971DC45-9681-41F5-99AC-66C046DE0DB2}" srcId="{87BD0892-892F-415D-BCE3-CD7A53332E31}" destId="{468FCC3C-69FA-41BB-92E7-45EF8806498B}" srcOrd="3" destOrd="0" parTransId="{03C98309-6681-4F2B-907E-9052D9E33E83}" sibTransId="{BA38457B-78FD-44DA-9171-934ECE2C1BDF}"/>
    <dgm:cxn modelId="{3F6B9C92-9433-4E1F-BF60-B9A00C5FFBC2}" srcId="{87BD0892-892F-415D-BCE3-CD7A53332E31}" destId="{8C5FE31F-253D-41F1-91E1-F4AF4C219451}" srcOrd="2" destOrd="0" parTransId="{0AD093BF-B0A0-4623-8D33-1989BE752881}" sibTransId="{3221B5B7-363A-43BC-B5CB-8FFD8E581118}"/>
    <dgm:cxn modelId="{45D8D808-5BAC-4374-B9B1-97692F71967D}" type="presOf" srcId="{468FCC3C-69FA-41BB-92E7-45EF8806498B}" destId="{EEC9B98C-C2A3-4B58-B45C-1C1A8C91548B}" srcOrd="0" destOrd="0" presId="urn:microsoft.com/office/officeart/2005/8/layout/radial3"/>
    <dgm:cxn modelId="{A9B612CF-3571-4501-9B4E-2658200DB43E}" srcId="{87BD0892-892F-415D-BCE3-CD7A53332E31}" destId="{10FF590A-C8B5-4430-B3BA-BCF785226DC6}" srcOrd="0" destOrd="0" parTransId="{CDC5112D-3BB7-4745-90BF-767C9C0495E2}" sibTransId="{40EC8108-1E61-4D8F-AAE3-E249096DB086}"/>
    <dgm:cxn modelId="{C5624D1E-D76F-4F10-AE6D-E65B405FBC0B}" type="presOf" srcId="{F2E27D4F-4B52-4EE8-A66F-0E9125C07A34}" destId="{5238AA66-249E-4E58-BB48-81F897009B0F}" srcOrd="0" destOrd="0" presId="urn:microsoft.com/office/officeart/2005/8/layout/radial3"/>
    <dgm:cxn modelId="{D20AA2E2-3BBF-44E2-90A4-0AED0045313E}" srcId="{0CA83DFB-46B6-49F8-A4FE-B1C44ECB1735}" destId="{87BD0892-892F-415D-BCE3-CD7A53332E31}" srcOrd="0" destOrd="0" parTransId="{BC7AD829-B8E6-46BC-80F6-9A06FF624C3B}" sibTransId="{0DEBB9B7-7925-4386-AA1C-3496CC055548}"/>
    <dgm:cxn modelId="{3A176129-E4A2-4FF0-A6A4-2F77A52B7776}" type="presOf" srcId="{87BD0892-892F-415D-BCE3-CD7A53332E31}" destId="{5C5F5B99-7A7C-498F-AB72-A1D83A20EF05}" srcOrd="0" destOrd="0" presId="urn:microsoft.com/office/officeart/2005/8/layout/radial3"/>
    <dgm:cxn modelId="{486C7D57-6481-49A8-898D-3983A677817C}" type="presOf" srcId="{8C5FE31F-253D-41F1-91E1-F4AF4C219451}" destId="{9F5708EF-CD76-46C3-9487-95576143E106}" srcOrd="0" destOrd="0" presId="urn:microsoft.com/office/officeart/2005/8/layout/radial3"/>
    <dgm:cxn modelId="{8DA5CEBB-7F6F-47CA-9DC8-962E854254ED}" type="presOf" srcId="{10FF590A-C8B5-4430-B3BA-BCF785226DC6}" destId="{2FA55173-DFB8-4C74-AEE8-1C47CE6A74EB}" srcOrd="0" destOrd="0" presId="urn:microsoft.com/office/officeart/2005/8/layout/radial3"/>
    <dgm:cxn modelId="{72094ACC-57EB-4921-AB49-8155E862F15E}" srcId="{87BD0892-892F-415D-BCE3-CD7A53332E31}" destId="{F2E27D4F-4B52-4EE8-A66F-0E9125C07A34}" srcOrd="1" destOrd="0" parTransId="{18DD2C6B-6D8B-4F5C-A1D5-FCFEA3F51342}" sibTransId="{398C73E9-3915-4427-985B-9D6231508CEC}"/>
    <dgm:cxn modelId="{3C51819F-3423-4C5C-BCC4-CA5F618A514C}" type="presParOf" srcId="{78B9A85F-7CD5-4563-AB72-8870C811DF2E}" destId="{053F2C42-EEAE-465D-9E83-69A008C04DB4}" srcOrd="0" destOrd="0" presId="urn:microsoft.com/office/officeart/2005/8/layout/radial3"/>
    <dgm:cxn modelId="{904CB48A-CB10-4C09-B03C-2DBFA8FD599C}" type="presParOf" srcId="{053F2C42-EEAE-465D-9E83-69A008C04DB4}" destId="{5C5F5B99-7A7C-498F-AB72-A1D83A20EF05}" srcOrd="0" destOrd="0" presId="urn:microsoft.com/office/officeart/2005/8/layout/radial3"/>
    <dgm:cxn modelId="{64FEEB3E-2BE7-443E-95E8-778DEB75192E}" type="presParOf" srcId="{053F2C42-EEAE-465D-9E83-69A008C04DB4}" destId="{2FA55173-DFB8-4C74-AEE8-1C47CE6A74EB}" srcOrd="1" destOrd="0" presId="urn:microsoft.com/office/officeart/2005/8/layout/radial3"/>
    <dgm:cxn modelId="{D1C42109-6006-406A-9A6E-0E565591C30A}" type="presParOf" srcId="{053F2C42-EEAE-465D-9E83-69A008C04DB4}" destId="{5238AA66-249E-4E58-BB48-81F897009B0F}" srcOrd="2" destOrd="0" presId="urn:microsoft.com/office/officeart/2005/8/layout/radial3"/>
    <dgm:cxn modelId="{AA2050BB-B8DE-4C8C-95F8-78F731C69BAA}" type="presParOf" srcId="{053F2C42-EEAE-465D-9E83-69A008C04DB4}" destId="{9F5708EF-CD76-46C3-9487-95576143E106}" srcOrd="3" destOrd="0" presId="urn:microsoft.com/office/officeart/2005/8/layout/radial3"/>
    <dgm:cxn modelId="{E14E1F05-EF4D-4FDE-8311-1AF60408F087}" type="presParOf" srcId="{053F2C42-EEAE-465D-9E83-69A008C04DB4}" destId="{EEC9B98C-C2A3-4B58-B45C-1C1A8C91548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F5B99-7A7C-498F-AB72-A1D83A20EF05}">
      <dsp:nvSpPr>
        <dsp:cNvPr id="0" name=""/>
        <dsp:cNvSpPr/>
      </dsp:nvSpPr>
      <dsp:spPr>
        <a:xfrm>
          <a:off x="2475753" y="1296140"/>
          <a:ext cx="3716932" cy="268616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Учительская кооперация</a:t>
          </a:r>
          <a:endParaRPr lang="ru-RU" sz="2800" b="1" kern="1200" dirty="0"/>
        </a:p>
      </dsp:txBody>
      <dsp:txXfrm>
        <a:off x="3020085" y="1689519"/>
        <a:ext cx="2628268" cy="1899405"/>
      </dsp:txXfrm>
    </dsp:sp>
    <dsp:sp modelId="{2FA55173-DFB8-4C74-AEE8-1C47CE6A74EB}">
      <dsp:nvSpPr>
        <dsp:cNvPr id="0" name=""/>
        <dsp:cNvSpPr/>
      </dsp:nvSpPr>
      <dsp:spPr>
        <a:xfrm>
          <a:off x="2984120" y="61761"/>
          <a:ext cx="2700198" cy="125299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Руководитель</a:t>
          </a:r>
          <a:endParaRPr lang="ru-RU" sz="2800" kern="1200" dirty="0"/>
        </a:p>
      </dsp:txBody>
      <dsp:txXfrm>
        <a:off x="3379555" y="245258"/>
        <a:ext cx="1909328" cy="886003"/>
      </dsp:txXfrm>
    </dsp:sp>
    <dsp:sp modelId="{5238AA66-249E-4E58-BB48-81F897009B0F}">
      <dsp:nvSpPr>
        <dsp:cNvPr id="0" name=""/>
        <dsp:cNvSpPr/>
      </dsp:nvSpPr>
      <dsp:spPr>
        <a:xfrm>
          <a:off x="6192698" y="1872221"/>
          <a:ext cx="1999089" cy="149790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Дежурный учитель</a:t>
          </a:r>
          <a:endParaRPr lang="ru-RU" sz="2400" kern="1200" dirty="0"/>
        </a:p>
      </dsp:txBody>
      <dsp:txXfrm>
        <a:off x="6485458" y="2091584"/>
        <a:ext cx="1413569" cy="1059179"/>
      </dsp:txXfrm>
    </dsp:sp>
    <dsp:sp modelId="{9F5708EF-CD76-46C3-9487-95576143E106}">
      <dsp:nvSpPr>
        <dsp:cNvPr id="0" name=""/>
        <dsp:cNvSpPr/>
      </dsp:nvSpPr>
      <dsp:spPr>
        <a:xfrm>
          <a:off x="2880323" y="3902992"/>
          <a:ext cx="2549659" cy="149790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Учитель- предметник</a:t>
          </a:r>
          <a:endParaRPr lang="ru-RU" sz="2400" kern="1200" dirty="0"/>
        </a:p>
      </dsp:txBody>
      <dsp:txXfrm>
        <a:off x="3253712" y="4122355"/>
        <a:ext cx="1802881" cy="1059179"/>
      </dsp:txXfrm>
    </dsp:sp>
    <dsp:sp modelId="{EEC9B98C-C2A3-4B58-B45C-1C1A8C91548B}">
      <dsp:nvSpPr>
        <dsp:cNvPr id="0" name=""/>
        <dsp:cNvSpPr/>
      </dsp:nvSpPr>
      <dsp:spPr>
        <a:xfrm>
          <a:off x="432040" y="1800195"/>
          <a:ext cx="2054691" cy="149790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Ассистент</a:t>
          </a:r>
          <a:endParaRPr lang="ru-RU" sz="2400" kern="1200" dirty="0"/>
        </a:p>
      </dsp:txBody>
      <dsp:txXfrm>
        <a:off x="732943" y="2019558"/>
        <a:ext cx="1452885" cy="1059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653136"/>
            <a:ext cx="5275312" cy="142265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dirty="0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8680"/>
            <a:ext cx="8458200" cy="30243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i="1" dirty="0" smtClean="0"/>
              <a:t>Организация учебной деятельности в МКОУ Никольская СОШ в рамках реализации Концепции развития школьного обучения в сельских школах Красноярского края.</a:t>
            </a:r>
          </a:p>
        </p:txBody>
      </p:sp>
    </p:spTree>
    <p:extLst>
      <p:ext uri="{BB962C8B-B14F-4D97-AF65-F5344CB8AC3E}">
        <p14:creationId xmlns:p14="http://schemas.microsoft.com/office/powerpoint/2010/main" val="38530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3977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КСОшные</a:t>
            </a:r>
            <a:r>
              <a:rPr lang="ru-RU" b="1" dirty="0" smtClean="0"/>
              <a:t> постулаты:</a:t>
            </a:r>
          </a:p>
          <a:p>
            <a:pPr marL="0" indent="0">
              <a:buNone/>
            </a:pPr>
            <a:r>
              <a:rPr lang="ru-RU" sz="2800" b="1" dirty="0" smtClean="0"/>
              <a:t>Первый: </a:t>
            </a:r>
            <a:r>
              <a:rPr lang="ru-RU" sz="2800" dirty="0" smtClean="0"/>
              <a:t>каждый здоровый человек может освоить любой учебный материал.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Второй: </a:t>
            </a:r>
            <a:r>
              <a:rPr lang="ru-RU" sz="2800" dirty="0" smtClean="0"/>
              <a:t>дети отличаются не своими возможностями усвоить тот или иной материал, а индивидуальными способами и средствами освоения этого материала.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Третий: </a:t>
            </a:r>
            <a:r>
              <a:rPr lang="ru-RU" sz="2800" dirty="0" smtClean="0"/>
              <a:t>интерес ученика к изучаемому материалу определяется не содержанием этого материала, а успешностью действий ученика в процессе освоения этого материала.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    (</a:t>
            </a:r>
            <a:r>
              <a:rPr lang="ru-RU" sz="2400" dirty="0" err="1" smtClean="0"/>
              <a:t>М.А.Мкртчян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81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17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Цель обучения: </a:t>
            </a:r>
          </a:p>
          <a:p>
            <a:pPr marL="0" indent="0" algn="ctr">
              <a:buNone/>
            </a:pPr>
            <a:r>
              <a:rPr lang="ru-RU" sz="4000" b="1" dirty="0" smtClean="0"/>
              <a:t>повышение качества образования каждого ребёнка.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795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160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9127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0374"/>
            <a:ext cx="7120351" cy="543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Вариант обучения МКОУ Никольская СОШ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16327"/>
            <a:ext cx="3312368" cy="902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РВГ на одном предмете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151" y="1316327"/>
            <a:ext cx="2714601" cy="942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Группы «</a:t>
            </a:r>
            <a:r>
              <a:rPr lang="ru-RU" sz="2400" b="1" dirty="0" err="1" smtClean="0"/>
              <a:t>допонимания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618542"/>
            <a:ext cx="3312367" cy="451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Окружающий мир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2639998"/>
            <a:ext cx="2088232" cy="4305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58460" y="2639998"/>
            <a:ext cx="2202155" cy="4305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Русский язык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717032"/>
            <a:ext cx="8187209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sz="2400" b="1" dirty="0" smtClean="0"/>
          </a:p>
          <a:p>
            <a:r>
              <a:rPr lang="ru-RU" sz="2400" b="1" dirty="0" smtClean="0"/>
              <a:t>                  Учебный и производственный процессы </a:t>
            </a:r>
          </a:p>
          <a:p>
            <a:r>
              <a:rPr lang="ru-RU" dirty="0" smtClean="0"/>
              <a:t>изучение нового материала, обучения, проверки, тренировки, внеурочная деятельность, </a:t>
            </a:r>
            <a:r>
              <a:rPr lang="ru-RU" dirty="0" err="1" smtClean="0"/>
              <a:t>допонимания</a:t>
            </a:r>
            <a:r>
              <a:rPr lang="ru-RU" dirty="0" smtClean="0"/>
              <a:t>, изготовление раздаточного материала, создание презентаций, проектов.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732240" y="721996"/>
            <a:ext cx="350256" cy="594331"/>
          </a:xfrm>
          <a:prstGeom prst="downArrow">
            <a:avLst>
              <a:gd name="adj1" fmla="val 50000"/>
              <a:gd name="adj2" fmla="val 591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483768" y="751956"/>
            <a:ext cx="360040" cy="59433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970013" y="2218536"/>
            <a:ext cx="298210" cy="40000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413114" y="2264811"/>
            <a:ext cx="288196" cy="36040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940151" y="2294847"/>
            <a:ext cx="276771" cy="34515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483768" y="3070503"/>
            <a:ext cx="360040" cy="64652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126361" y="3070503"/>
            <a:ext cx="309736" cy="6508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928697" y="3070503"/>
            <a:ext cx="307599" cy="6508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6097" y="5340364"/>
            <a:ext cx="3524519" cy="1401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Методики КСО:</a:t>
            </a:r>
          </a:p>
          <a:p>
            <a:pPr algn="ctr"/>
            <a:r>
              <a:rPr lang="ru-RU" dirty="0" smtClean="0"/>
              <a:t>ВТ, ВД,ВПТ, ВПЗ, ВОЗ, методика Ривина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5340364"/>
            <a:ext cx="3796244" cy="1401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Деятельность учащихся:</a:t>
            </a:r>
          </a:p>
          <a:p>
            <a:pPr algn="ctr"/>
            <a:r>
              <a:rPr lang="ru-RU" dirty="0" smtClean="0"/>
              <a:t>Сотрудничают друг с другом: учат, проверяют, вместе изучают, тренируются, конструируют</a:t>
            </a:r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2051720" y="4941168"/>
            <a:ext cx="288031" cy="39919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6588224" y="4941168"/>
            <a:ext cx="340473" cy="39919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55153" y="1346288"/>
            <a:ext cx="1968975" cy="92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Внеурочная деятельность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лево 27"/>
          <p:cNvSpPr/>
          <p:nvPr/>
        </p:nvSpPr>
        <p:spPr>
          <a:xfrm rot="16200000">
            <a:off x="4310838" y="840829"/>
            <a:ext cx="594331" cy="416587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3755153" y="2270668"/>
            <a:ext cx="441207" cy="14463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Учёт и контроль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558" y="692696"/>
            <a:ext cx="8686800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Табло изучения тем по методике ВПТ</a:t>
            </a:r>
          </a:p>
          <a:p>
            <a:pPr marL="0" indent="0" algn="ctr">
              <a:buNone/>
            </a:pPr>
            <a:r>
              <a:rPr lang="ru-RU" sz="2800" dirty="0" smtClean="0"/>
              <a:t>Окружающий мир</a:t>
            </a:r>
          </a:p>
          <a:p>
            <a:pPr marL="0" indent="0" algn="ctr">
              <a:buNone/>
            </a:pP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15241"/>
              </p:ext>
            </p:extLst>
          </p:nvPr>
        </p:nvGraphicFramePr>
        <p:xfrm>
          <a:off x="783771" y="1947552"/>
          <a:ext cx="7604654" cy="313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689"/>
                <a:gridCol w="671371"/>
                <a:gridCol w="672161"/>
                <a:gridCol w="672161"/>
                <a:gridCol w="672161"/>
                <a:gridCol w="783529"/>
                <a:gridCol w="1338791"/>
                <a:gridCol w="1338791"/>
              </a:tblGrid>
              <a:tr h="50182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Список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учащихся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Раздел «Природа»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Темы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Т-1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Т-2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Т-3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Т-4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Т-5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Проверим </a:t>
                      </a:r>
                      <a:r>
                        <a:rPr lang="ru-RU" sz="2000" dirty="0" smtClean="0">
                          <a:effectLst/>
                        </a:rPr>
                        <a:t>      себя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Дубовик С.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Иванов 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………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48680"/>
          </a:xfrm>
        </p:spPr>
        <p:txBody>
          <a:bodyPr>
            <a:normAutofit fontScale="90000"/>
          </a:bodyPr>
          <a:lstStyle/>
          <a:p>
            <a:r>
              <a:rPr lang="ru-RU" dirty="0"/>
              <a:t>Учёт и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45943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Табло учёта по теме: Алгебраические выражения в группе «</a:t>
            </a:r>
            <a:r>
              <a:rPr lang="ru-RU" dirty="0" err="1" smtClean="0"/>
              <a:t>допонимания</a:t>
            </a:r>
            <a:r>
              <a:rPr lang="ru-RU" dirty="0" smtClean="0"/>
              <a:t>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98397"/>
              </p:ext>
            </p:extLst>
          </p:nvPr>
        </p:nvGraphicFramePr>
        <p:xfrm>
          <a:off x="304800" y="1857858"/>
          <a:ext cx="8686800" cy="319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12"/>
                <a:gridCol w="1368152"/>
                <a:gridCol w="1080120"/>
                <a:gridCol w="864096"/>
                <a:gridCol w="720080"/>
                <a:gridCol w="1224136"/>
                <a:gridCol w="1008112"/>
                <a:gridCol w="747192"/>
              </a:tblGrid>
              <a:tr h="855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ФИО,</a:t>
                      </a:r>
                    </a:p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Теоретическая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</a:p>
                    <a:p>
                      <a:r>
                        <a:rPr lang="ru-RU" dirty="0" smtClean="0"/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кем отработал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кем отработал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Дом.</a:t>
                      </a:r>
                    </a:p>
                    <a:p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Зачёт</a:t>
                      </a:r>
                      <a:endParaRPr lang="ru-RU" dirty="0"/>
                    </a:p>
                  </a:txBody>
                  <a:tcPr/>
                </a:tc>
              </a:tr>
              <a:tr h="75935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Байдуров</a:t>
                      </a:r>
                      <a:r>
                        <a:rPr lang="ru-RU" dirty="0" smtClean="0"/>
                        <a:t> К.</a:t>
                      </a:r>
                    </a:p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359">
                <a:tc>
                  <a:txBody>
                    <a:bodyPr/>
                    <a:lstStyle/>
                    <a:p>
                      <a:r>
                        <a:rPr lang="ru-RU" dirty="0" smtClean="0"/>
                        <a:t>Дубовик К.</a:t>
                      </a:r>
                    </a:p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359"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1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48680"/>
          </a:xfrm>
        </p:spPr>
        <p:txBody>
          <a:bodyPr>
            <a:normAutofit fontScale="90000"/>
          </a:bodyPr>
          <a:lstStyle/>
          <a:p>
            <a:r>
              <a:rPr lang="ru-RU" dirty="0"/>
              <a:t>Учёт и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039" y="566881"/>
            <a:ext cx="8686800" cy="4230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Оценочный лист по Окружающему миру ученицы(ка)_____________________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75143"/>
              </p:ext>
            </p:extLst>
          </p:nvPr>
        </p:nvGraphicFramePr>
        <p:xfrm>
          <a:off x="304799" y="1397000"/>
          <a:ext cx="8587683" cy="2743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838"/>
                <a:gridCol w="1052614"/>
                <a:gridCol w="982439"/>
                <a:gridCol w="1263136"/>
                <a:gridCol w="701743"/>
                <a:gridCol w="701743"/>
                <a:gridCol w="701743"/>
                <a:gridCol w="608409"/>
                <a:gridCol w="1032018"/>
              </a:tblGrid>
              <a:tr h="95188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Сдал учителю тему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 тему в ПСС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Задания к теме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</a:p>
                    <a:p>
                      <a:r>
                        <a:rPr lang="ru-RU" dirty="0" err="1" smtClean="0"/>
                        <a:t>вая</a:t>
                      </a:r>
                      <a:r>
                        <a:rPr lang="ru-RU" dirty="0" smtClean="0"/>
                        <a:t> оценка</a:t>
                      </a:r>
                      <a:endParaRPr lang="ru-RU" dirty="0"/>
                    </a:p>
                  </a:txBody>
                  <a:tcPr/>
                </a:tc>
              </a:tr>
              <a:tr h="4479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Напарник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9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9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9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7544" y="457462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Критерии:                                Оценка: 8б.- «5»</a:t>
            </a:r>
          </a:p>
          <a:p>
            <a:r>
              <a:rPr lang="ru-RU" sz="1600" b="1" dirty="0"/>
              <a:t> 2б.- усвоил тему              </a:t>
            </a:r>
            <a:r>
              <a:rPr lang="ru-RU" sz="1600" b="1" dirty="0" smtClean="0"/>
              <a:t>                      6-7б</a:t>
            </a:r>
            <a:r>
              <a:rPr lang="ru-RU" sz="1600" b="1" dirty="0"/>
              <a:t>.- «4» </a:t>
            </a:r>
          </a:p>
          <a:p>
            <a:r>
              <a:rPr lang="ru-RU" sz="1600" b="1" dirty="0" smtClean="0"/>
              <a:t> </a:t>
            </a:r>
            <a:r>
              <a:rPr lang="ru-RU" sz="1600" b="1" dirty="0"/>
              <a:t>1б.- частично </a:t>
            </a:r>
            <a:r>
              <a:rPr lang="ru-RU" sz="1600" b="1" dirty="0" smtClean="0"/>
              <a:t>усвоил                            2-4 б.- «3»</a:t>
            </a:r>
            <a:endParaRPr lang="ru-RU" sz="1600" b="1" dirty="0"/>
          </a:p>
          <a:p>
            <a:r>
              <a:rPr lang="ru-RU" sz="1600" b="1" dirty="0" smtClean="0"/>
              <a:t> </a:t>
            </a:r>
            <a:r>
              <a:rPr lang="ru-RU" sz="1600" b="1" dirty="0"/>
              <a:t>0б.- не усвоил тему </a:t>
            </a:r>
          </a:p>
        </p:txBody>
      </p:sp>
    </p:spTree>
    <p:extLst>
      <p:ext uri="{BB962C8B-B14F-4D97-AF65-F5344CB8AC3E}">
        <p14:creationId xmlns:p14="http://schemas.microsoft.com/office/powerpoint/2010/main" val="5542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18001"/>
              </p:ext>
            </p:extLst>
          </p:nvPr>
        </p:nvGraphicFramePr>
        <p:xfrm>
          <a:off x="179512" y="836712"/>
          <a:ext cx="8640638" cy="540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5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32048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Концепция развития школьного обучения в сельских муниципальных районах Красноярского края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r>
              <a:rPr lang="ru-RU" sz="2400" dirty="0"/>
              <a:t>Такая образовательная среда позволяет каждому достичь высокого уровня образования через разнообразные, специально организованные и стихийные кооперации с другими (детьми и взрослыми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dirty="0" smtClean="0"/>
              <a:t>Духовные </a:t>
            </a:r>
            <a:r>
              <a:rPr lang="ru-RU" sz="2400" dirty="0"/>
              <a:t>усилия, направленные на </a:t>
            </a:r>
            <a:r>
              <a:rPr lang="ru-RU" sz="2400" dirty="0" err="1"/>
              <a:t>самоизменение</a:t>
            </a:r>
            <a:r>
              <a:rPr lang="ru-RU" sz="2400" dirty="0"/>
              <a:t>, поддержку друг друга и коммуникацию в достижении личных и общих целей являются основой плодотворной образовательной среды. </a:t>
            </a:r>
          </a:p>
        </p:txBody>
      </p:sp>
    </p:spTree>
    <p:extLst>
      <p:ext uri="{BB962C8B-B14F-4D97-AF65-F5344CB8AC3E}">
        <p14:creationId xmlns:p14="http://schemas.microsoft.com/office/powerpoint/2010/main" val="34543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391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</vt:lpstr>
      <vt:lpstr>Презентация PowerPoint</vt:lpstr>
      <vt:lpstr>Презентация PowerPoint</vt:lpstr>
      <vt:lpstr>Презентация PowerPoint</vt:lpstr>
      <vt:lpstr>Учёт и контроль</vt:lpstr>
      <vt:lpstr>Учёт и контроль</vt:lpstr>
      <vt:lpstr>Учёт и контроль</vt:lpstr>
      <vt:lpstr>Презентация PowerPoint</vt:lpstr>
      <vt:lpstr>Концепция развития школьного обучения в сельских муниципальных районах Красноярского края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Компик</dc:creator>
  <cp:lastModifiedBy>Admin</cp:lastModifiedBy>
  <cp:revision>56</cp:revision>
  <cp:lastPrinted>2019-02-27T13:34:57Z</cp:lastPrinted>
  <dcterms:created xsi:type="dcterms:W3CDTF">2018-11-29T04:57:35Z</dcterms:created>
  <dcterms:modified xsi:type="dcterms:W3CDTF">2022-09-06T14:21:28Z</dcterms:modified>
</cp:coreProperties>
</file>