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67" r:id="rId3"/>
    <p:sldId id="369" r:id="rId4"/>
    <p:sldId id="282" r:id="rId5"/>
    <p:sldId id="283" r:id="rId6"/>
    <p:sldId id="300" r:id="rId7"/>
    <p:sldId id="368" r:id="rId8"/>
    <p:sldId id="336" r:id="rId9"/>
    <p:sldId id="327" r:id="rId10"/>
    <p:sldId id="328" r:id="rId11"/>
    <p:sldId id="329" r:id="rId12"/>
    <p:sldId id="330" r:id="rId13"/>
    <p:sldId id="333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>
        <p:scale>
          <a:sx n="88" d="100"/>
          <a:sy n="88" d="100"/>
        </p:scale>
        <p:origin x="-6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1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xmlns="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xmlns="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xmlns="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82406BA-3B68-4C3B-B18F-8A1461F33212}"/>
              </a:ext>
            </a:extLst>
          </p:cNvPr>
          <p:cNvSpPr/>
          <p:nvPr userDrawn="1"/>
        </p:nvSpPr>
        <p:spPr>
          <a:xfrm>
            <a:off x="16214" y="-1"/>
            <a:ext cx="958736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5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3BFA9A10-FC2D-4372-9632-06C057DF1A24}"/>
              </a:ext>
            </a:extLst>
          </p:cNvPr>
          <p:cNvSpPr txBox="1"/>
          <p:nvPr userDrawn="1"/>
        </p:nvSpPr>
        <p:spPr>
          <a:xfrm>
            <a:off x="156825" y="6411299"/>
            <a:ext cx="688064" cy="24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fld id="{FB1A55BF-77AF-4C63-AB53-5C8F80F96F41}" type="slidenum">
              <a:rPr lang="ru-RU" sz="157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57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du.gov.ru/application/frontend/skin/default/assets/images/logo.png">
            <a:extLst>
              <a:ext uri="{FF2B5EF4-FFF2-40B4-BE49-F238E27FC236}">
                <a16:creationId xmlns:a16="http://schemas.microsoft.com/office/drawing/2014/main" xmlns="" id="{F7E785BB-5729-4023-BF62-86227CA81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204075"/>
            <a:ext cx="658404" cy="6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1A19472-3E5F-4206-B855-D607B56A1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10842060" y="89104"/>
            <a:ext cx="1292526" cy="10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2001329" y="2268748"/>
            <a:ext cx="8600536" cy="263105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МКОУ Никольская СОШ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321" y="487267"/>
            <a:ext cx="1541181" cy="14828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7" y="301504"/>
            <a:ext cx="4325861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398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9851366" y="5589918"/>
            <a:ext cx="1949569" cy="81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 smtClean="0">
                <a:solidFill>
                  <a:srgbClr val="FF0000"/>
                </a:solidFill>
              </a:rPr>
              <a:t>Кувеко С.В</a:t>
            </a:r>
          </a:p>
          <a:p>
            <a:pPr algn="r" hangingPunct="1"/>
            <a:r>
              <a:rPr lang="ru-RU" sz="1600" b="0" dirty="0" smtClean="0">
                <a:solidFill>
                  <a:srgbClr val="FF0000"/>
                </a:solidFill>
              </a:rPr>
              <a:t>31 </a:t>
            </a:r>
            <a:r>
              <a:rPr lang="ru-RU" sz="1600" b="0" dirty="0" smtClean="0">
                <a:solidFill>
                  <a:srgbClr val="FF0000"/>
                </a:solidFill>
              </a:rPr>
              <a:t>Марта  2022г.</a:t>
            </a:r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xmlns="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xmlns="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365125"/>
            <a:ext cx="9108775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Мероприятия,</a:t>
            </a:r>
            <a:r>
              <a:rPr lang="ru-RU" spc="-2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проходившие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-20" dirty="0">
                <a:latin typeface="Times New Roman"/>
                <a:ea typeface="Times New Roman"/>
              </a:rPr>
              <a:t> </a:t>
            </a:r>
            <a:r>
              <a:rPr lang="ru-RU" spc="-20" dirty="0" smtClean="0">
                <a:latin typeface="Times New Roman"/>
                <a:ea typeface="Times New Roman"/>
              </a:rPr>
              <a:t/>
            </a:r>
            <a:br>
              <a:rPr lang="ru-RU" spc="-20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Центре</a:t>
            </a:r>
            <a:r>
              <a:rPr lang="ru-RU" spc="-25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«Точка</a:t>
            </a:r>
            <a:r>
              <a:rPr lang="ru-RU" spc="-2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Роста»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9894" y="1162418"/>
            <a:ext cx="10714008" cy="56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477520" indent="1270">
              <a:lnSpc>
                <a:spcPct val="115000"/>
              </a:lnSpc>
            </a:pPr>
            <a:r>
              <a:rPr lang="ru-RU" sz="2400" spc="-5" dirty="0">
                <a:latin typeface="Times New Roman"/>
                <a:ea typeface="Times New Roman"/>
                <a:cs typeface="Times New Roman"/>
              </a:rPr>
              <a:t>1.Планирование </a:t>
            </a:r>
            <a:r>
              <a:rPr lang="ru-RU" sz="2400" spc="-26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работы на</a:t>
            </a:r>
            <a:r>
              <a:rPr lang="ru-RU" sz="24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2021</a:t>
            </a:r>
            <a:r>
              <a:rPr lang="ru-RU" sz="2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2022 учебный</a:t>
            </a:r>
            <a:r>
              <a:rPr lang="ru-RU" sz="2400" spc="7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год</a:t>
            </a:r>
          </a:p>
          <a:p>
            <a:pPr marL="88900" marR="477520" indent="1270">
              <a:lnSpc>
                <a:spcPct val="115000"/>
              </a:lnSpc>
            </a:pPr>
            <a:endParaRPr lang="ru-RU" sz="2400" dirty="0">
              <a:cs typeface="Times New Roman"/>
            </a:endParaRPr>
          </a:p>
          <a:p>
            <a:pPr marL="91440">
              <a:lnSpc>
                <a:spcPts val="12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 Методические  совещания по  утверждению рабочих программ</a:t>
            </a:r>
            <a:r>
              <a:rPr lang="ru-RU" sz="2400" spc="-5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91440">
              <a:lnSpc>
                <a:spcPts val="12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расписаний уроков и занятий (внеурочных и дополнительных) </a:t>
            </a:r>
            <a:endParaRPr lang="ru-RU" sz="2400" dirty="0">
              <a:cs typeface="Times New Roman"/>
            </a:endParaRPr>
          </a:p>
          <a:p>
            <a:pPr marL="97155" marR="339090">
              <a:lnSpc>
                <a:spcPct val="103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3.Торжественное</a:t>
            </a:r>
            <a:r>
              <a:rPr lang="ru-RU" sz="24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открытие</a:t>
            </a:r>
            <a:r>
              <a:rPr lang="ru-RU" sz="2400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Центра</a:t>
            </a:r>
            <a:r>
              <a:rPr lang="ru-RU" sz="2400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«Точка роста»</a:t>
            </a:r>
            <a:endParaRPr lang="ru-RU" sz="2400" dirty="0">
              <a:cs typeface="Times New Roman"/>
            </a:endParaRPr>
          </a:p>
          <a:p>
            <a:pPr marL="97155" marR="339090">
              <a:lnSpc>
                <a:spcPct val="103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4.Экскурсии в центр «Точка</a:t>
            </a:r>
            <a:r>
              <a:rPr lang="ru-RU" sz="2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роста»</a:t>
            </a:r>
            <a:endParaRPr lang="ru-RU" sz="2400" dirty="0">
              <a:cs typeface="Times New Roman"/>
            </a:endParaRPr>
          </a:p>
          <a:p>
            <a:pPr marL="97155" marR="339090">
              <a:lnSpc>
                <a:spcPct val="103000"/>
              </a:lnSpc>
              <a:spcAft>
                <a:spcPts val="1000"/>
              </a:spcAft>
            </a:pPr>
            <a:r>
              <a:rPr lang="ru-RU" sz="2400" spc="-5" dirty="0">
                <a:latin typeface="Times New Roman"/>
                <a:ea typeface="Times New Roman"/>
                <a:cs typeface="Times New Roman"/>
              </a:rPr>
              <a:t>5. Родительские</a:t>
            </a:r>
            <a:r>
              <a:rPr lang="ru-RU" sz="2400" spc="-26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собрания</a:t>
            </a:r>
            <a:endParaRPr lang="ru-RU" sz="2400" dirty="0">
              <a:cs typeface="Times New Roman"/>
            </a:endParaRPr>
          </a:p>
          <a:p>
            <a:pPr marL="97155" marR="339090">
              <a:lnSpc>
                <a:spcPct val="103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6. Подготовка  обучающихся к олимпиаде</a:t>
            </a:r>
            <a:r>
              <a:rPr lang="ru-RU" sz="2400" spc="5" dirty="0"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школьном и</a:t>
            </a:r>
            <a:r>
              <a:rPr lang="ru-RU" sz="24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pc="-5" dirty="0">
                <a:latin typeface="Times New Roman"/>
                <a:ea typeface="Times New Roman"/>
                <a:cs typeface="Times New Roman"/>
              </a:rPr>
              <a:t>муниципальном уровнях</a:t>
            </a:r>
            <a:endParaRPr lang="ru-RU" sz="2400" dirty="0">
              <a:cs typeface="Times New Roman"/>
            </a:endParaRPr>
          </a:p>
          <a:p>
            <a:pPr fontAlgn="base">
              <a:lnSpc>
                <a:spcPct val="115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7. Всероссийские открытые уроки «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ПроеКТОриЯ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 для учащихся школы</a:t>
            </a:r>
            <a:endParaRPr lang="ru-RU" sz="2400" dirty="0">
              <a:solidFill>
                <a:schemeClr val="tx1"/>
              </a:solidFill>
              <a:cs typeface="Times New Roman"/>
            </a:endParaRPr>
          </a:p>
          <a:p>
            <a:pPr fontAlgn="base">
              <a:lnSpc>
                <a:spcPct val="115000"/>
              </a:lnSpc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8. О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ткрытые занятия внеурочной деятельности и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программ дополнительного образования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</a:pPr>
            <a:r>
              <a:rPr lang="ru-RU" sz="2400" dirty="0" smtClean="0">
                <a:latin typeface="Times New Roman"/>
                <a:cs typeface="Times New Roman"/>
              </a:rPr>
              <a:t>9. Подготовка обучающихся к Научно практической конференции  </a:t>
            </a:r>
            <a:endParaRPr lang="ru-RU"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365126"/>
            <a:ext cx="9954165" cy="2681314"/>
          </a:xfrm>
        </p:spPr>
        <p:txBody>
          <a:bodyPr>
            <a:normAutofit/>
          </a:bodyPr>
          <a:lstStyle/>
          <a:p>
            <a:pPr marR="641985">
              <a:lnSpc>
                <a:spcPct val="97000"/>
              </a:lnSpc>
              <a:spcBef>
                <a:spcPts val="470"/>
              </a:spcBef>
            </a:pP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базе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центра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«Точка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роста»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активно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используются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цифровые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образовательные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платформы – «</a:t>
            </a:r>
            <a:r>
              <a:rPr lang="ru-RU" sz="2800" b="0" dirty="0" err="1">
                <a:latin typeface="Times New Roman"/>
                <a:ea typeface="Times New Roman"/>
                <a:cs typeface="Times New Roman"/>
              </a:rPr>
              <a:t>Я.Класс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», «</a:t>
            </a:r>
            <a:r>
              <a:rPr lang="ru-RU" sz="2800" b="0" dirty="0" err="1">
                <a:latin typeface="Times New Roman"/>
                <a:ea typeface="Times New Roman"/>
                <a:cs typeface="Times New Roman"/>
              </a:rPr>
              <a:t>Учи.ру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», «Российская электронная школа» в формате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 smtClean="0">
                <a:latin typeface="Times New Roman"/>
                <a:ea typeface="Times New Roman"/>
                <a:cs typeface="Times New Roman"/>
              </a:rPr>
              <a:t>лекций, вебинаров,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онлайн-конференций, индивидуальных</a:t>
            </a:r>
            <a:r>
              <a:rPr lang="ru-RU" sz="2800" b="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dirty="0">
                <a:latin typeface="Times New Roman"/>
                <a:ea typeface="Times New Roman"/>
                <a:cs typeface="Times New Roman"/>
              </a:rPr>
              <a:t>уроков – на выбор </a:t>
            </a:r>
            <a:r>
              <a:rPr lang="ru-RU" sz="2800" b="0" dirty="0" smtClean="0">
                <a:latin typeface="Times New Roman"/>
                <a:ea typeface="Times New Roman"/>
                <a:cs typeface="Times New Roman"/>
              </a:rPr>
              <a:t>педагогов и обучающихся. </a:t>
            </a:r>
            <a:r>
              <a:rPr lang="ru-RU" sz="2800" b="0" spc="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508539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ru-RU" sz="2000" dirty="0"/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303219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AutoShape 2" descr="ЯКласс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ser\Desktop\gmWQexKqYKciqLUoV3iaxAMD4qRfW5mpFx3M4T1MeuTY7N76FREfX3-7ZwXZuzbNoBKaPtzoDWv55wAIvyhrmG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30" y="3217608"/>
            <a:ext cx="2259800" cy="210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046439"/>
            <a:ext cx="3900098" cy="22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User\Desktop\15b2d6afa1d932636de8e05a3d742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46440"/>
            <a:ext cx="3898629" cy="23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36" y="405442"/>
            <a:ext cx="7873178" cy="1078302"/>
          </a:xfrm>
        </p:spPr>
        <p:txBody>
          <a:bodyPr>
            <a:normAutofit fontScale="90000"/>
          </a:bodyPr>
          <a:lstStyle/>
          <a:p>
            <a:pPr marL="408940" marR="641350" indent="449580" algn="ctr">
              <a:lnSpc>
                <a:spcPct val="97000"/>
              </a:lnSpc>
              <a:spcBef>
                <a:spcPts val="10"/>
              </a:spcBef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Текущие</a:t>
            </a:r>
            <a:r>
              <a:rPr lang="ru-RU" spc="-55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показатели</a:t>
            </a:r>
            <a:r>
              <a:rPr lang="ru-RU" spc="-45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-55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работы</a:t>
            </a:r>
            <a:r>
              <a:rPr lang="ru-RU" spc="-285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центра</a:t>
            </a:r>
            <a:r>
              <a:rPr lang="ru-RU" spc="-5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"Точка</a:t>
            </a:r>
            <a:r>
              <a:rPr lang="ru-RU" spc="15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роста"</a:t>
            </a:r>
            <a:r>
              <a:rPr lang="ru-RU" spc="-1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91442"/>
              </p:ext>
            </p:extLst>
          </p:nvPr>
        </p:nvGraphicFramePr>
        <p:xfrm>
          <a:off x="545952" y="1737400"/>
          <a:ext cx="10935805" cy="30831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65348"/>
                <a:gridCol w="2206084"/>
                <a:gridCol w="2040807"/>
                <a:gridCol w="2377350"/>
                <a:gridCol w="2546216"/>
              </a:tblGrid>
              <a:tr h="1937453">
                <a:tc>
                  <a:txBody>
                    <a:bodyPr/>
                    <a:lstStyle/>
                    <a:p>
                      <a:pPr marL="85725" marR="297815" indent="-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spc="-23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обучающихся по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предмету</a:t>
                      </a:r>
                      <a:r>
                        <a:rPr lang="ru-RU" sz="2000" spc="-23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«Физика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spc="-23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spc="-2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7-9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5725" marR="297815" indent="-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55880" indent="-63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щихся</a:t>
                      </a:r>
                      <a:r>
                        <a:rPr lang="ru-RU" sz="2000" spc="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предмету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«Химия» </a:t>
                      </a:r>
                    </a:p>
                    <a:p>
                      <a:pPr marL="35560" marR="55880" indent="-63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8-9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marR="296545" indent="139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391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spc="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обучающихся по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предмету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«Биология«</a:t>
                      </a:r>
                    </a:p>
                    <a:p>
                      <a:pPr marL="80645" marR="296545" indent="139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391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5-9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marR="57150" indent="-4191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2000" spc="-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охваченных</a:t>
                      </a:r>
                      <a:r>
                        <a:rPr lang="ru-RU" sz="2000" spc="-23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дополнительными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общеразвивающими</a:t>
                      </a:r>
                      <a:r>
                        <a:rPr lang="ru-RU" sz="2000" spc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программами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7150" algn="l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2000" spc="-24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детей,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охваченных</a:t>
                      </a:r>
                      <a:r>
                        <a:rPr lang="ru-RU" sz="2000" spc="-23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деятельностью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67">
                <a:tc>
                  <a:txBody>
                    <a:bodyPr/>
                    <a:lstStyle/>
                    <a:p>
                      <a:pPr marL="161925" marR="30226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161925" marR="30226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5400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12382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0543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8053614" cy="32838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81818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181818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181818"/>
                </a:solidFill>
                <a:latin typeface="Times New Roman"/>
                <a:ea typeface="Times New Roman"/>
              </a:rPr>
              <a:t>         Спасибо </a:t>
            </a: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</a:rPr>
              <a:t>за </a:t>
            </a:r>
            <a:r>
              <a:rPr lang="ru-RU" dirty="0" smtClean="0">
                <a:solidFill>
                  <a:srgbClr val="181818"/>
                </a:solidFill>
                <a:latin typeface="Times New Roman"/>
                <a:ea typeface="Times New Roman"/>
              </a:rPr>
              <a:t>внимание!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70C0"/>
              </a:buClr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ru-RU" sz="2000" dirty="0"/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endParaRPr lang="ru-RU" sz="2000" dirty="0"/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D40DAD62-AEE8-4C86-9341-8B19C2B6BC66}"/>
              </a:ext>
            </a:extLst>
          </p:cNvPr>
          <p:cNvSpPr txBox="1">
            <a:spLocks/>
          </p:cNvSpPr>
          <p:nvPr/>
        </p:nvSpPr>
        <p:spPr>
          <a:xfrm>
            <a:off x="1133928" y="2137549"/>
            <a:ext cx="2694956" cy="107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sz="1600" b="1" dirty="0">
              <a:solidFill>
                <a:srgbClr val="484C6A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4F6862E3-D18B-470D-9B6F-9D25AA358220}"/>
              </a:ext>
            </a:extLst>
          </p:cNvPr>
          <p:cNvSpPr txBox="1">
            <a:spLocks/>
          </p:cNvSpPr>
          <p:nvPr/>
        </p:nvSpPr>
        <p:spPr>
          <a:xfrm>
            <a:off x="1133928" y="4701135"/>
            <a:ext cx="2388238" cy="48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sz="1600" b="1" dirty="0">
              <a:solidFill>
                <a:srgbClr val="484C6A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312162F5-6B0A-405D-B468-3A2B3CADFA31}"/>
              </a:ext>
            </a:extLst>
          </p:cNvPr>
          <p:cNvSpPr txBox="1">
            <a:spLocks/>
          </p:cNvSpPr>
          <p:nvPr/>
        </p:nvSpPr>
        <p:spPr>
          <a:xfrm>
            <a:off x="4176371" y="2223803"/>
            <a:ext cx="6106278" cy="99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b="1" dirty="0">
              <a:solidFill>
                <a:srgbClr val="484C6A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0F1BABCB-D0ED-47A1-AEA3-D9AE48FF4CEC}"/>
              </a:ext>
            </a:extLst>
          </p:cNvPr>
          <p:cNvSpPr txBox="1">
            <a:spLocks/>
          </p:cNvSpPr>
          <p:nvPr/>
        </p:nvSpPr>
        <p:spPr>
          <a:xfrm>
            <a:off x="4176371" y="3564293"/>
            <a:ext cx="7681800" cy="228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sz="1600" b="1" dirty="0" smtClean="0">
              <a:solidFill>
                <a:srgbClr val="484C6A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4A9D823A-F2D0-4BA6-AD4B-614167451862}"/>
              </a:ext>
            </a:extLst>
          </p:cNvPr>
          <p:cNvSpPr txBox="1">
            <a:spLocks/>
          </p:cNvSpPr>
          <p:nvPr/>
        </p:nvSpPr>
        <p:spPr>
          <a:xfrm>
            <a:off x="3828884" y="3604439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b="1" dirty="0">
              <a:solidFill>
                <a:srgbClr val="484C6A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6D247672-A749-42F0-92E6-BD066987E227}"/>
              </a:ext>
            </a:extLst>
          </p:cNvPr>
          <p:cNvSpPr txBox="1">
            <a:spLocks/>
          </p:cNvSpPr>
          <p:nvPr/>
        </p:nvSpPr>
        <p:spPr>
          <a:xfrm>
            <a:off x="3828884" y="4381331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b="1" dirty="0">
              <a:solidFill>
                <a:srgbClr val="484C6A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99F30604-E191-4979-B6BD-C45174D3389A}"/>
              </a:ext>
            </a:extLst>
          </p:cNvPr>
          <p:cNvSpPr txBox="1">
            <a:spLocks/>
          </p:cNvSpPr>
          <p:nvPr/>
        </p:nvSpPr>
        <p:spPr>
          <a:xfrm>
            <a:off x="3828884" y="5266024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lang="ru-RU" b="1" dirty="0">
              <a:solidFill>
                <a:srgbClr val="484C6A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21F11-BC2E-4008-853D-D76F84FB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85" y="560718"/>
            <a:ext cx="9221637" cy="4384248"/>
          </a:xfrm>
        </p:spPr>
        <p:txBody>
          <a:bodyPr>
            <a:noAutofit/>
          </a:bodyPr>
          <a:lstStyle/>
          <a:p>
            <a:pPr defTabSz="1007943">
              <a:spcBef>
                <a:spcPct val="0"/>
              </a:spcBef>
            </a:pPr>
            <a:r>
              <a:rPr lang="ru-RU" sz="2800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Цель </a:t>
            </a:r>
            <a:r>
              <a:rPr lang="ru-RU" sz="2800" dirty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создания и деятельности Центра: </a:t>
            </a:r>
            <a:r>
              <a:rPr lang="ru-RU" sz="2800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0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совершенствование </a:t>
            </a:r>
            <a:r>
              <a:rPr lang="ru-RU" sz="2800" b="0" dirty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условий для повышения качества образования, расширения возможностей обучающихся в освоении учебных предметов и  программ дополнительного образования естественно-научной </a:t>
            </a:r>
            <a:r>
              <a:rPr lang="ru-RU" sz="2800" b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800" b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технологической </a:t>
            </a:r>
            <a:r>
              <a:rPr lang="ru-RU" sz="2800" b="0" dirty="0" smtClean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направленностей.</a:t>
            </a:r>
            <a:endParaRPr lang="ru-RU" sz="2800" b="0" kern="1200" dirty="0">
              <a:solidFill>
                <a:srgbClr val="484C6A"/>
              </a:solidFill>
              <a:latin typeface="Muller Bold" pitchFamily="50" charset="-52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93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C4373-B857-47E6-9760-5BED7B8F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436" y="431321"/>
            <a:ext cx="9642285" cy="59177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31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Задачами Центра являются</a:t>
            </a:r>
            <a:r>
              <a:rPr lang="ru-RU" sz="2400" dirty="0">
                <a:solidFill>
                  <a:srgbClr val="595D5F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2400" dirty="0">
                <a:solidFill>
                  <a:srgbClr val="595D5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хватить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менее 100% обучающихся образовательной организации, осваивающих основную общеобразовательную программу по предметам «Физика», «Химия», «Биология» на обновленном оборудовании с применением новых методик обучения и воспитания;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Aft>
                <a:spcPts val="75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беспечить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менее 80% охвата от общего контингента обучающихся в образовательной организации дополнительными общеобразовательными программами естественно-научной и технологической направленностей во внеурочное время, в том числе с использованием дистанционных форм обучения и сетевого партнерства.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обеспечить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включение педагогов и родителей в мероприятия проводимые на базе центра Точка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роста. 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42B66B8-3CE6-4817-A079-5EBE35153C96}"/>
              </a:ext>
            </a:extLst>
          </p:cNvPr>
          <p:cNvGrpSpPr/>
          <p:nvPr/>
        </p:nvGrpSpPr>
        <p:grpSpPr>
          <a:xfrm>
            <a:off x="8234423" y="1258571"/>
            <a:ext cx="1990231" cy="1044873"/>
            <a:chOff x="10795784" y="2506375"/>
            <a:chExt cx="3029574" cy="15905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8290523-F6DC-440A-ABB5-CCB54302D98B}"/>
                </a:ext>
              </a:extLst>
            </p:cNvPr>
            <p:cNvSpPr txBox="1"/>
            <p:nvPr/>
          </p:nvSpPr>
          <p:spPr>
            <a:xfrm>
              <a:off x="10795784" y="3581550"/>
              <a:ext cx="3029574" cy="51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5981EFB7-2F88-467D-96BC-F1B62126B909}"/>
                </a:ext>
              </a:extLst>
            </p:cNvPr>
            <p:cNvSpPr/>
            <p:nvPr/>
          </p:nvSpPr>
          <p:spPr>
            <a:xfrm>
              <a:off x="10795786" y="2506375"/>
              <a:ext cx="281202" cy="879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3153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382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sp>
        <p:nvSpPr>
          <p:cNvPr id="44" name="Заголовок 1"/>
          <p:cNvSpPr txBox="1"/>
          <p:nvPr/>
        </p:nvSpPr>
        <p:spPr>
          <a:xfrm>
            <a:off x="1051779" y="370876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 smtClean="0">
                <a:solidFill>
                  <a:srgbClr val="333E48"/>
                </a:solidFill>
              </a:rPr>
              <a:t>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5170" y="319177"/>
            <a:ext cx="9963509" cy="636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ru-RU" sz="2800" b="1" spc="2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Функции </a:t>
            </a:r>
            <a:r>
              <a:rPr lang="ru-RU" sz="2800" b="1" spc="2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Центра</a:t>
            </a:r>
          </a:p>
          <a:p>
            <a:pPr fontAlgn="base">
              <a:lnSpc>
                <a:spcPct val="11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spc="2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в реализации основных общеобразовательных программ в рамках федерального проекта «Современная школа» национального проекта «Образование».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spc="2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 дополнительных общеобразовательных программ естественно-научного и технологического направленностей, а также иных программ в рамках внеурочной деятельности учащихся.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spc="2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Внедрение сетевых форм реализации программ дополнительного образования.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spc="2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внеурочной деятельности в учреждении, разработка соответствующих образовательных программ.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учащихся, родителей и педагогов в проектную </a:t>
            </a:r>
            <a:r>
              <a:rPr lang="ru-RU" sz="24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solidFill>
                <a:srgbClr val="181818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465826"/>
            <a:ext cx="7983682" cy="56071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 smtClean="0">
                <a:solidFill>
                  <a:srgbClr val="181818"/>
                </a:solidFill>
                <a:ea typeface="Times New Roman"/>
              </a:rPr>
              <a:t/>
            </a:r>
            <a:br>
              <a:rPr lang="ru-RU" sz="2800" dirty="0" smtClean="0">
                <a:solidFill>
                  <a:srgbClr val="181818"/>
                </a:solidFill>
                <a:ea typeface="Times New Roman"/>
              </a:rPr>
            </a:b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Оборудованы 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два кабинета, две </a:t>
            </a: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лабора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тории</a:t>
            </a:r>
            <a:r>
              <a:rPr lang="ru-RU" sz="2800" dirty="0"/>
              <a:t/>
            </a:r>
            <a:br>
              <a:rPr lang="ru-RU" sz="2800" dirty="0"/>
            </a:b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6" y="1173192"/>
            <a:ext cx="9907666" cy="5368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endParaRPr lang="ru-RU" sz="2000" dirty="0"/>
          </a:p>
        </p:txBody>
      </p:sp>
      <p:pic>
        <p:nvPicPr>
          <p:cNvPr id="1026" name="Picture 2" descr="C:\Users\User\Desktop\фото ИТочка роста\KP6hoywdt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8" y="3745696"/>
            <a:ext cx="4537494" cy="28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ИТочка роста\P20330-112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" y="912897"/>
            <a:ext cx="4649636" cy="27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Точка роста\P20329-114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96" y="944222"/>
            <a:ext cx="4906400" cy="27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Точка роста\P20330-112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22" y="3745696"/>
            <a:ext cx="5020574" cy="27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569" y="-504474"/>
            <a:ext cx="10808178" cy="6413568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</a:br>
            <a:r>
              <a:rPr lang="ru-RU" sz="20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Calibri"/>
              </a:rPr>
              <a:t>           Сударева Л.В                             Белова А.А                                      Бельская О.А</a:t>
            </a:r>
            <a:endParaRPr lang="ru-RU" sz="36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0265433" y="2252538"/>
            <a:ext cx="1570967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1214" y="163901"/>
            <a:ext cx="919575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1350" indent="41275">
              <a:lnSpc>
                <a:spcPct val="97000"/>
              </a:lnSpc>
              <a:spcBef>
                <a:spcPts val="10"/>
              </a:spcBef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 центре «Точка роста» работает  команда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специалистов.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рошли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курсы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повышения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квалификации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дополнительной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профессиональной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программе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«Использование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оборудования</a:t>
            </a:r>
            <a:r>
              <a:rPr lang="ru-RU" sz="2000" spc="-2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детского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технопарка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Кванториум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центра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«Точка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роста»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реализации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образовательных программ по физике, химии в рамках естественно-научного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направления»</a:t>
            </a:r>
            <a:r>
              <a:rPr lang="ru-RU" sz="2000" spc="-5" dirty="0">
                <a:latin typeface="Times New Roman"/>
                <a:ea typeface="Times New Roman"/>
                <a:cs typeface="Times New Roman"/>
              </a:rPr>
              <a:t>  </a:t>
            </a:r>
            <a:endParaRPr lang="ru-RU" sz="2000" dirty="0">
              <a:cs typeface="Times New Roman"/>
            </a:endParaRPr>
          </a:p>
        </p:txBody>
      </p:sp>
      <p:pic>
        <p:nvPicPr>
          <p:cNvPr id="2050" name="Picture 2" descr="C:\Users\User\Desktop\sudareva-lyudmila-viktorov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92" y="1748950"/>
            <a:ext cx="2475781" cy="38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_sentjabrja_2015g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19" y="1748950"/>
            <a:ext cx="276296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7OXhSZnvkK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4" y="1682149"/>
            <a:ext cx="2303252" cy="3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A42A059-189D-49D1-B208-BAD66843A894}"/>
              </a:ext>
            </a:extLst>
          </p:cNvPr>
          <p:cNvSpPr/>
          <p:nvPr/>
        </p:nvSpPr>
        <p:spPr>
          <a:xfrm>
            <a:off x="422695" y="155274"/>
            <a:ext cx="5279366" cy="2951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75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575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Утверждён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перечень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внеурочных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дополнительных общеобразовательных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программ технической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естественно-научной направленностей, реализуемых с использованием  оборудования центра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575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1. «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Робототехника»  5-8 классы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228600"/>
            <a:r>
              <a:rPr lang="ru-RU" sz="20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2. «Юный химик»     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8-9 классы  </a:t>
            </a:r>
            <a:endParaRPr lang="ru-RU" sz="2000" dirty="0"/>
          </a:p>
          <a:p>
            <a:pPr marL="228600"/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3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. «Биология 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в схемах и 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цифрах» 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8-9 классы </a:t>
            </a:r>
            <a:endParaRPr lang="ru-RU" sz="2000" dirty="0"/>
          </a:p>
          <a:p>
            <a:pPr marL="228600"/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4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. «Физика 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в </a:t>
            </a:r>
            <a:r>
              <a:rPr lang="ru-RU" sz="20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задачах»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   7-9 классы</a:t>
            </a:r>
            <a:endParaRPr lang="ru-RU" sz="2000" dirty="0"/>
          </a:p>
          <a:p>
            <a:pPr algn="just">
              <a:lnSpc>
                <a:spcPts val="1575"/>
              </a:lnSpc>
            </a:pPr>
            <a:r>
              <a:rPr lang="ru-RU" sz="1600" dirty="0">
                <a:solidFill>
                  <a:srgbClr val="181818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endParaRPr lang="ru-RU" sz="2133" dirty="0">
              <a:solidFill>
                <a:srgbClr val="333E48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 rot="21379522">
            <a:off x="6162730" y="242665"/>
            <a:ext cx="2864844" cy="4294667"/>
          </a:xfrm>
          <a:prstGeom prst="rect">
            <a:avLst/>
          </a:prstGeom>
        </p:spPr>
      </p:pic>
      <p:pic>
        <p:nvPicPr>
          <p:cNvPr id="6" name="image1.jpeg" descr="C:\Users\User\Downloads\юный химик.jpg"/>
          <p:cNvPicPr/>
          <p:nvPr/>
        </p:nvPicPr>
        <p:blipFill>
          <a:blip r:embed="rId3" cstate="print"/>
          <a:stretch>
            <a:fillRect/>
          </a:stretch>
        </p:blipFill>
        <p:spPr>
          <a:xfrm rot="672492">
            <a:off x="8743080" y="1348039"/>
            <a:ext cx="3123249" cy="4811299"/>
          </a:xfrm>
          <a:prstGeom prst="rect">
            <a:avLst/>
          </a:prstGeom>
        </p:spPr>
      </p:pic>
      <p:pic>
        <p:nvPicPr>
          <p:cNvPr id="3074" name="Picture 2" descr="C:\Users\User\Desktop\фото Точка роста\mKaitryWc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8" y="2817127"/>
            <a:ext cx="2921690" cy="374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Точка роста\KVfHZjF3E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3234905"/>
            <a:ext cx="3946179" cy="33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40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95262" y="5195011"/>
            <a:ext cx="3832588" cy="135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8022" y="1377312"/>
            <a:ext cx="441448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1579109"/>
            <a:ext cx="3921476" cy="176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3676893"/>
            <a:ext cx="3832588" cy="135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</p:txBody>
      </p:sp>
      <p:pic>
        <p:nvPicPr>
          <p:cNvPr id="4098" name="Picture 2" descr="C:\Users\User\Desktop\фото Точка роста\mJd7wAJ8U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2" y="196575"/>
            <a:ext cx="5294703" cy="38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Точка роста\QzDEZgkiH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22" y="279927"/>
            <a:ext cx="5458603" cy="3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74503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24" y="3348594"/>
            <a:ext cx="3037279" cy="34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74503 (2)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1" y="3875169"/>
            <a:ext cx="4347715" cy="28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 Точка роста\CkvrpPg-GV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816">
            <a:off x="8724573" y="3320081"/>
            <a:ext cx="2830575" cy="34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11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365126"/>
            <a:ext cx="9557350" cy="1575818"/>
          </a:xfrm>
        </p:spPr>
        <p:txBody>
          <a:bodyPr>
            <a:normAutofit fontScale="90000"/>
          </a:bodyPr>
          <a:lstStyle/>
          <a:p>
            <a:pPr lvl="0" hangingPunct="0">
              <a:lnSpc>
                <a:spcPct val="100000"/>
              </a:lnSpc>
            </a:pPr>
            <a:r>
              <a:rPr lang="ru-RU" sz="27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Функционирование </a:t>
            </a:r>
            <a:r>
              <a:rPr lang="ru-RU" sz="27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«Точка Роста» предполагает </a:t>
            </a:r>
            <a:r>
              <a:rPr lang="ru-RU" sz="27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информационную открытость. </a:t>
            </a:r>
            <a:r>
              <a:rPr lang="ru-RU" sz="27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27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lang="ru-RU" sz="27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 На сайте школы создан раздел </a:t>
            </a:r>
            <a:r>
              <a:rPr lang="ru-RU" sz="27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«Точка Роста», </a:t>
            </a:r>
            <a:r>
              <a:rPr lang="ru-RU" sz="27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Calibri"/>
              </a:rPr>
              <a:t>в котором можно найти соответствующую  информацию о деятельности центра.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94962"/>
            <a:ext cx="10515600" cy="3682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08" y="1708561"/>
            <a:ext cx="9678837" cy="484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403</Words>
  <Application>Microsoft Office PowerPoint</Application>
  <PresentationFormat>Произвольный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Центр образования  естественно-научной и технологической направленностей  «Точка роста»  в МКОУ Никольская СОШ Абанского района   </vt:lpstr>
      <vt:lpstr>Цель создания и деятельности Центра:   совершенствование условий для повышения качества образования, расширения возможностей обучающихся в освоении учебных предметов и  программ дополнительного образования естественно-научной и технологической направленностей.</vt:lpstr>
      <vt:lpstr>Презентация PowerPoint</vt:lpstr>
      <vt:lpstr>Презентация PowerPoint</vt:lpstr>
      <vt:lpstr> Оборудованы два кабинета, две лаборатории </vt:lpstr>
      <vt:lpstr>                                   Сударева Л.В                             Белова А.А                                      Бельская О.А</vt:lpstr>
      <vt:lpstr>Презентация PowerPoint</vt:lpstr>
      <vt:lpstr>Презентация PowerPoint</vt:lpstr>
      <vt:lpstr>Функционирование «Точка Роста» предполагает информационную открытость.   На сайте школы создан раздел «Точка Роста», в котором можно найти соответствующую  информацию о деятельности центра. </vt:lpstr>
      <vt:lpstr>Мероприятия, проходившие в  Центре «Точка Роста»</vt:lpstr>
      <vt:lpstr>На базе центра «Точка роста» активно используются цифровые  образовательные платформы – «Я.Класс», «Учи.ру», «Российская электронная школа» в формате лекций, вебинаров, онлайн-конференций, индивидуальных уроков – на выбор педагогов и обучающихся.   </vt:lpstr>
      <vt:lpstr>Текущие показатели  работы  центра "Точка роста"  </vt:lpstr>
      <vt:lpstr>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User</cp:lastModifiedBy>
  <cp:revision>215</cp:revision>
  <dcterms:modified xsi:type="dcterms:W3CDTF">2022-03-31T09:15:38Z</dcterms:modified>
</cp:coreProperties>
</file>