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6"/>
  </p:notesMasterIdLst>
  <p:sldIdLst>
    <p:sldId id="299" r:id="rId2"/>
    <p:sldId id="284" r:id="rId3"/>
    <p:sldId id="285" r:id="rId4"/>
    <p:sldId id="286" r:id="rId5"/>
    <p:sldId id="289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97" r:id="rId14"/>
    <p:sldId id="29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833054-356E-4099-81B5-EEC742434BBA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B116CB-65F3-4947-B411-8B083ED10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1DF73-1F3C-4348-AF02-4E0FA4E0230F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13728-03A7-4DD1-938E-6E68B7C93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18CF5-9DEB-484B-AE23-C1D2E2A4E4FD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86A7E-20DA-491F-928B-2E17D73F7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7D0AB-6EEE-4526-9304-DA88961935CE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E5F80-E6D3-4D07-939E-073C65C28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E1B06-9860-4AA0-9619-BB7772D7A9E4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F2F3-B1E1-4B08-9C4E-D7190DA7E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21439-860D-44DF-B422-9C12E1BC09D3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1449-EF14-4A10-B830-04B229DFC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E122A-9DE4-4960-8A95-37CECF21D8EE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D549-4444-4235-9127-B4786F9EC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84DC-1A68-447B-AE27-BB465C35FD85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8C38-1903-4FD8-A23C-3B956D1B6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923B-DD2B-4B2D-91B7-0C1E3BFCE418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6D019-29A4-4AC6-ABAA-594D0125A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354DB-7AC2-4DF9-968E-3886CD15C42E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EFCC-7690-405A-9300-FF5273137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0D46-3F25-408C-BFD5-CE30B8794D2B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6AE97-EFEC-4918-8FAB-ACD946A18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00FF-2459-4BB5-A07C-56F5FD36A034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EA6B-1DE5-4752-807A-3ED20A111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B1C5E0-EC09-4A87-B63C-D4E9A09C1F68}" type="datetimeFigureOut">
              <a:rPr lang="ru-RU"/>
              <a:pPr>
                <a:defRPr/>
              </a:pPr>
              <a:t>11.12.2022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B0BB88-2D38-4BE3-BDFC-4C8778730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0" r:id="rId4"/>
    <p:sldLayoutId id="2147483896" r:id="rId5"/>
    <p:sldLayoutId id="2147483891" r:id="rId6"/>
    <p:sldLayoutId id="2147483897" r:id="rId7"/>
    <p:sldLayoutId id="2147483898" r:id="rId8"/>
    <p:sldLayoutId id="2147483899" r:id="rId9"/>
    <p:sldLayoutId id="2147483892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2051050" y="1052513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600" b="1" i="1">
                <a:solidFill>
                  <a:srgbClr val="C00000"/>
                </a:solidFill>
                <a:latin typeface="Georgia" pitchFamily="18" charset="0"/>
              </a:rPr>
              <a:t>Пища для ума или </a:t>
            </a:r>
          </a:p>
          <a:p>
            <a:pPr algn="ctr"/>
            <a:r>
              <a:rPr lang="ru-RU" altLang="ru-RU" sz="3600" b="1" i="1">
                <a:solidFill>
                  <a:srgbClr val="C00000"/>
                </a:solidFill>
                <a:latin typeface="Georgia" pitchFamily="18" charset="0"/>
              </a:rPr>
              <a:t>питание </a:t>
            </a:r>
          </a:p>
          <a:p>
            <a:pPr algn="ctr"/>
            <a:r>
              <a:rPr lang="ru-RU" altLang="ru-RU" sz="3600" b="1" i="1">
                <a:solidFill>
                  <a:srgbClr val="C00000"/>
                </a:solidFill>
                <a:latin typeface="Georgia" pitchFamily="18" charset="0"/>
              </a:rPr>
              <a:t>перед экзаменом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0" y="-142875"/>
            <a:ext cx="892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6000" b="1" i="1">
                <a:solidFill>
                  <a:srgbClr val="C00000"/>
                </a:solidFill>
                <a:latin typeface="Georgia" pitchFamily="18" charset="0"/>
              </a:rPr>
              <a:t>Во время зубрежки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357313"/>
            <a:ext cx="87153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214313" y="1285875"/>
            <a:ext cx="86439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Georgia" pitchFamily="18" charset="0"/>
              </a:rPr>
              <a:t>Питаться во время подготовки к экзаменам диетологи советуют не реже четырех раз в день, но порции должны только утолять голод, а не пересыщать.</a:t>
            </a:r>
          </a:p>
        </p:txBody>
      </p:sp>
      <p:sp>
        <p:nvSpPr>
          <p:cNvPr id="19461" name="Прямоугольник 8"/>
          <p:cNvSpPr>
            <a:spLocks noChangeArrowheads="1"/>
          </p:cNvSpPr>
          <p:nvPr/>
        </p:nvSpPr>
        <p:spPr bwMode="auto">
          <a:xfrm>
            <a:off x="285750" y="2786063"/>
            <a:ext cx="8501063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Если занимаясь, вы чувствуете, что </a:t>
            </a:r>
          </a:p>
          <a:p>
            <a:pPr algn="ctr"/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без перекуса не обойтись, уйдите в другую комнату и сделайте нормальный перерыв, чтобы отдохнуть и подпитать мозги. </a:t>
            </a:r>
          </a:p>
          <a:p>
            <a:pPr algn="ctr"/>
            <a:endParaRPr lang="ru-RU" altLang="ru-RU" sz="2400" b="1"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Попробуйте:</a:t>
            </a:r>
            <a:endParaRPr lang="ru-RU" altLang="ru-RU" sz="2400" b="1">
              <a:latin typeface="Georgia" pitchFamily="18" charset="0"/>
            </a:endParaRPr>
          </a:p>
          <a:p>
            <a:pPr algn="ctr" eaLnBrk="0" hangingPunct="0">
              <a:buFontTx/>
              <a:buChar char="-"/>
            </a:pPr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свежие фрукты или сухофрукты</a:t>
            </a:r>
            <a:endParaRPr lang="ru-RU" altLang="ru-RU" sz="2400" b="1">
              <a:latin typeface="Georgia" pitchFamily="18" charset="0"/>
            </a:endParaRPr>
          </a:p>
          <a:p>
            <a:pPr algn="ctr" eaLnBrk="0" hangingPunct="0">
              <a:buFontTx/>
              <a:buChar char="-"/>
            </a:pPr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  тарелку супа</a:t>
            </a:r>
            <a:endParaRPr lang="ru-RU" altLang="ru-RU" sz="2400" b="1">
              <a:latin typeface="Georgia" pitchFamily="18" charset="0"/>
            </a:endParaRPr>
          </a:p>
          <a:p>
            <a:pPr algn="ctr" eaLnBrk="0" hangingPunct="0"/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- кусок сыра</a:t>
            </a:r>
            <a:endParaRPr lang="ru-RU" altLang="ru-RU" sz="2400" b="1">
              <a:latin typeface="Georgia" pitchFamily="18" charset="0"/>
            </a:endParaRPr>
          </a:p>
          <a:p>
            <a:pPr algn="ctr" eaLnBrk="0" hangingPunct="0"/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-  несоленые орешки</a:t>
            </a:r>
            <a:endParaRPr lang="ru-RU" altLang="ru-RU" sz="2400" b="1">
              <a:latin typeface="Georgia" pitchFamily="18" charset="0"/>
            </a:endParaRPr>
          </a:p>
          <a:p>
            <a:pPr algn="ctr" eaLnBrk="0" hangingPunct="0"/>
            <a:r>
              <a:rPr lang="ru-RU" altLang="ru-RU" sz="2400" b="1">
                <a:latin typeface="Georgia" pitchFamily="18" charset="0"/>
                <a:cs typeface="Times New Roman" pitchFamily="18" charset="0"/>
              </a:rPr>
              <a:t>- йогурт</a:t>
            </a:r>
          </a:p>
          <a:p>
            <a:pPr eaLnBrk="0" hangingPunct="0"/>
            <a:r>
              <a:rPr lang="ru-RU" altLang="ru-RU" sz="800">
                <a:cs typeface="Times New Roman" pitchFamily="18" charset="0"/>
              </a:rPr>
              <a:t/>
            </a:r>
            <a:br>
              <a:rPr lang="ru-RU" altLang="ru-RU" sz="800">
                <a:cs typeface="Times New Roman" pitchFamily="18" charset="0"/>
              </a:rPr>
            </a:b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0" y="-142875"/>
            <a:ext cx="892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6000" b="1" i="1">
                <a:solidFill>
                  <a:srgbClr val="C00000"/>
                </a:solidFill>
                <a:latin typeface="Georgia" pitchFamily="18" charset="0"/>
              </a:rPr>
              <a:t>Во время зубрежки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357313"/>
            <a:ext cx="87153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20484" name="Прямоугольник 6"/>
          <p:cNvSpPr>
            <a:spLocks noChangeArrowheads="1"/>
          </p:cNvSpPr>
          <p:nvPr/>
        </p:nvSpPr>
        <p:spPr bwMode="auto">
          <a:xfrm>
            <a:off x="0" y="1285875"/>
            <a:ext cx="65928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200" b="1" i="1">
                <a:latin typeface="Georgia" pitchFamily="18" charset="0"/>
              </a:rPr>
              <a:t>Жевать в процессе обучения не рекомендуется: прочитанные строчки «съедятся» вместе с пищей и забудутся через десять минут.</a:t>
            </a:r>
          </a:p>
        </p:txBody>
      </p:sp>
      <p:sp>
        <p:nvSpPr>
          <p:cNvPr id="20485" name="Прямоугольник 7"/>
          <p:cNvSpPr>
            <a:spLocks noChangeArrowheads="1"/>
          </p:cNvSpPr>
          <p:nvPr/>
        </p:nvSpPr>
        <p:spPr bwMode="auto">
          <a:xfrm>
            <a:off x="214313" y="4005263"/>
            <a:ext cx="88534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>
                <a:latin typeface="Georgia" pitchFamily="18" charset="0"/>
              </a:rPr>
              <a:t>Ученые заметили, что процесс запоминания происходит гораздо эффективнее, </a:t>
            </a:r>
          </a:p>
          <a:p>
            <a:pPr algn="ctr">
              <a:lnSpc>
                <a:spcPct val="150000"/>
              </a:lnSpc>
            </a:pPr>
            <a:r>
              <a:rPr lang="ru-RU" altLang="ru-RU" sz="2400" b="1">
                <a:latin typeface="Georgia" pitchFamily="18" charset="0"/>
              </a:rPr>
              <a:t>если человек находится в горизонтальном положении. </a:t>
            </a:r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139825"/>
            <a:ext cx="2551112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0" y="-142875"/>
            <a:ext cx="89296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800" b="1" i="1">
                <a:solidFill>
                  <a:srgbClr val="C00000"/>
                </a:solidFill>
                <a:latin typeface="Georgia" pitchFamily="18" charset="0"/>
              </a:rPr>
              <a:t>Ночь перед экзаменами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357313"/>
            <a:ext cx="87153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1928813" y="1285875"/>
            <a:ext cx="6858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Georgia" pitchFamily="18" charset="0"/>
              </a:rPr>
              <a:t>Крахмальные продукты - макароны, рис, картофель и хлеб подойдут отлично и помогут спокойно спать.</a:t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400" b="1">
                <a:latin typeface="Georgia" pitchFamily="18" charset="0"/>
              </a:rPr>
              <a:t/>
            </a:r>
            <a:br>
              <a:rPr lang="ru-RU" altLang="ru-RU" sz="2400" b="1">
                <a:latin typeface="Georgia" pitchFamily="18" charset="0"/>
              </a:rPr>
            </a:br>
            <a:r>
              <a:rPr lang="ru-RU" altLang="ru-RU" sz="2400" b="1">
                <a:latin typeface="Georgia" pitchFamily="18" charset="0"/>
              </a:rPr>
              <a:t>Стакан молока - теплого или холодного - тоже поможет вам уснуть. </a:t>
            </a:r>
          </a:p>
          <a:p>
            <a:pPr algn="ctr"/>
            <a:r>
              <a:rPr lang="ru-RU" altLang="ru-RU" sz="2400" b="1">
                <a:latin typeface="Georgia" pitchFamily="18" charset="0"/>
              </a:rPr>
              <a:t>Некоторые считают, что в молоке содержится амино-кислота </a:t>
            </a:r>
          </a:p>
          <a:p>
            <a:pPr algn="ctr"/>
            <a:r>
              <a:rPr lang="ru-RU" altLang="ru-RU" sz="2400" b="1">
                <a:latin typeface="Georgia" pitchFamily="18" charset="0"/>
              </a:rPr>
              <a:t>l-Tryptophan, которая усыпляет. </a:t>
            </a: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1133475"/>
            <a:ext cx="1893888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6088" y="4721225"/>
            <a:ext cx="317182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0" y="-142875"/>
            <a:ext cx="89296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400" b="1" i="1">
                <a:solidFill>
                  <a:srgbClr val="C00000"/>
                </a:solidFill>
                <a:latin typeface="Georgia" pitchFamily="18" charset="0"/>
              </a:rPr>
              <a:t>Ответственный завтрак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357313"/>
            <a:ext cx="87153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25" y="1071563"/>
            <a:ext cx="6643688" cy="2586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400" b="1" dirty="0">
                <a:latin typeface="Georgia" pitchFamily="18" charset="0"/>
              </a:rPr>
              <a:t>Утром перед экзаменом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Georgia" pitchFamily="18" charset="0"/>
              </a:rPr>
              <a:t>ешьте что-нибудь с высоким содержанием белка и клетчатки: яйца, фасоль или грибы на тосте, тост с медом или овсянку, мюсли.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Georgia" pitchFamily="18" charset="0"/>
            </a:endParaRPr>
          </a:p>
        </p:txBody>
      </p:sp>
      <p:sp>
        <p:nvSpPr>
          <p:cNvPr id="22533" name="TextBox 11"/>
          <p:cNvSpPr txBox="1">
            <a:spLocks noChangeArrowheads="1"/>
          </p:cNvSpPr>
          <p:nvPr/>
        </p:nvSpPr>
        <p:spPr bwMode="auto">
          <a:xfrm>
            <a:off x="500063" y="3786188"/>
            <a:ext cx="84296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6600" b="1" i="1">
                <a:solidFill>
                  <a:srgbClr val="006600"/>
                </a:solidFill>
                <a:latin typeface="Georgia" pitchFamily="18" charset="0"/>
              </a:rPr>
              <a:t>Здоровья,</a:t>
            </a:r>
          </a:p>
          <a:p>
            <a:pPr algn="ctr"/>
            <a:r>
              <a:rPr lang="ru-RU" altLang="ru-RU" sz="6600" b="1" i="1">
                <a:solidFill>
                  <a:srgbClr val="006600"/>
                </a:solidFill>
                <a:latin typeface="Georgia" pitchFamily="18" charset="0"/>
              </a:rPr>
              <a:t> удачи  и успехов!</a:t>
            </a:r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1071563"/>
            <a:ext cx="19431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8" y="908050"/>
            <a:ext cx="8686800" cy="594995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Ссылки на страницы материалов в интернете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Статья «Питание перед экзаменами. Пища для ума»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http://www.psylive.ru/articles/2760_pitanie-pered-ekzamenami-pisha-dlya-uma.aspx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Ссылки на использованные изображения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http://www.examiner.com/article/national-book-month-part-1-read-a-bookhttp://zdr-obraz.ru/tag/produktyi/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http://au2.su/forum/showthread.php?s=c8f7b958e747f214c58dca9690f136ea&amp;…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http://kulinar14.do.am/publ/napitki/molochnyj_napitok/6-1-0-2044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http://almamater.ua/boarditem/00014d5723f14cf551f9f6305313b04b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http://helgella.livejournal.com/537555.html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http://masterotvetov.com/medicina/195964-samye-poleznye-produkty.html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http://www.menu-sovet.ru/12840-o-polze-risa.html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>http://pptcloud.ru/Detskie_prezentatsii/Biologija.Eda/Eda_2.files/detsk…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ru-RU" sz="2000" b="1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000" b="1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endParaRPr lang="ru-RU" sz="2400" dirty="0" smtClean="0">
              <a:latin typeface="Georgia" panose="02040502050405020303" pitchFamily="18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0" y="196850"/>
            <a:ext cx="8929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i="1">
                <a:solidFill>
                  <a:srgbClr val="C00000"/>
                </a:solidFill>
                <a:latin typeface="Georgia" pitchFamily="18" charset="0"/>
              </a:rPr>
              <a:t>Список использованных источников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000250" y="246063"/>
            <a:ext cx="7143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4800" b="1" i="1">
                <a:solidFill>
                  <a:srgbClr val="C00000"/>
                </a:solidFill>
                <a:latin typeface="Georgia" pitchFamily="18" charset="0"/>
              </a:rPr>
              <a:t>Пища для ума или </a:t>
            </a:r>
          </a:p>
          <a:p>
            <a:pPr algn="ctr"/>
            <a:r>
              <a:rPr lang="ru-RU" altLang="ru-RU" sz="4800" b="1" i="1">
                <a:solidFill>
                  <a:srgbClr val="C00000"/>
                </a:solidFill>
                <a:latin typeface="Georgia" pitchFamily="18" charset="0"/>
              </a:rPr>
              <a:t>питание </a:t>
            </a:r>
          </a:p>
          <a:p>
            <a:pPr algn="ctr"/>
            <a:r>
              <a:rPr lang="ru-RU" altLang="ru-RU" sz="4800" b="1" i="1">
                <a:solidFill>
                  <a:srgbClr val="C00000"/>
                </a:solidFill>
                <a:latin typeface="Georgia" pitchFamily="18" charset="0"/>
              </a:rPr>
              <a:t>перед экзаменом</a:t>
            </a:r>
          </a:p>
        </p:txBody>
      </p:sp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142875" y="2887663"/>
            <a:ext cx="8786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</a:rPr>
              <a:t>Если у Вас скоро экзамены, самое время задуматься  над тем, что вы едите, есть ли в вашей диете продукты, достаточно стимулирующие мозг.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Правильные продукты помогают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лучше сосредотачиваться,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позволяют лучше спать ночью и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снижают уровень обеспокоенности.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Так что ешьте правильно !</a:t>
            </a:r>
          </a:p>
        </p:txBody>
      </p:sp>
      <p:pic>
        <p:nvPicPr>
          <p:cNvPr id="11268" name="Picture 6" descr="National book month (part 1): read a book - Columbus Christian Spirituality Examiner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3" y="-26988"/>
            <a:ext cx="2027237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>
            <a:spLocks noChangeArrowheads="1"/>
          </p:cNvSpPr>
          <p:nvPr/>
        </p:nvSpPr>
        <p:spPr bwMode="auto">
          <a:xfrm>
            <a:off x="142875" y="246063"/>
            <a:ext cx="90011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600" b="1" i="1">
                <a:solidFill>
                  <a:srgbClr val="006600"/>
                </a:solidFill>
                <a:latin typeface="Georgia" pitchFamily="18" charset="0"/>
              </a:rPr>
              <a:t>Какие же продукты полезнее перед экзаменами?</a:t>
            </a:r>
          </a:p>
        </p:txBody>
      </p:sp>
      <p:sp>
        <p:nvSpPr>
          <p:cNvPr id="12291" name="Прямоугольник 6"/>
          <p:cNvSpPr>
            <a:spLocks noChangeArrowheads="1"/>
          </p:cNvSpPr>
          <p:nvPr/>
        </p:nvSpPr>
        <p:spPr bwMode="auto">
          <a:xfrm>
            <a:off x="165100" y="2133600"/>
            <a:ext cx="8786813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</a:rPr>
              <a:t>Почти все.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Мозг "работает" на энергии,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получаемой из перевариваемой пищи.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Основной источник энергии - глюкоза, которую организм получает из продуктов, богатых углеводами. </a:t>
            </a:r>
          </a:p>
          <a:p>
            <a:pPr algn="ctr"/>
            <a:r>
              <a:rPr lang="ru-RU" altLang="ru-RU" sz="2800" b="1">
                <a:latin typeface="Georgia" pitchFamily="18" charset="0"/>
              </a:rPr>
              <a:t>Энергия хранится в мозгу очень маленькими порциями, поэтому их нужно постоянно пополнять глюкозой, чтобы мозг работал в полную мощь.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71438" y="-214313"/>
            <a:ext cx="8929687" cy="16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6600" b="1" i="1">
                <a:solidFill>
                  <a:srgbClr val="006600"/>
                </a:solidFill>
                <a:latin typeface="Georgia" pitchFamily="18" charset="0"/>
              </a:rPr>
              <a:t>Углеводы</a:t>
            </a:r>
          </a:p>
        </p:txBody>
      </p:sp>
      <p:sp>
        <p:nvSpPr>
          <p:cNvPr id="13315" name="Прямоугольник 6"/>
          <p:cNvSpPr>
            <a:spLocks noChangeArrowheads="1"/>
          </p:cNvSpPr>
          <p:nvPr/>
        </p:nvSpPr>
        <p:spPr bwMode="auto">
          <a:xfrm>
            <a:off x="552450" y="1052513"/>
            <a:ext cx="83835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Лучшие из них – натуральный мед и сухофрукты, особенно курага. </a:t>
            </a:r>
          </a:p>
          <a:p>
            <a:pPr algn="ctr"/>
            <a:endParaRPr lang="ru-RU" altLang="ru-RU" sz="2800" b="1">
              <a:latin typeface="Georgia" pitchFamily="18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3316" name="Прямоугольник 8"/>
          <p:cNvSpPr>
            <a:spLocks noChangeArrowheads="1"/>
          </p:cNvSpPr>
          <p:nvPr/>
        </p:nvSpPr>
        <p:spPr bwMode="auto">
          <a:xfrm>
            <a:off x="552450" y="5629275"/>
            <a:ext cx="79803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latin typeface="Georgia" pitchFamily="18" charset="0"/>
                <a:ea typeface="Times New Roman" pitchFamily="18" charset="0"/>
                <a:cs typeface="Tahoma" pitchFamily="34" charset="0"/>
              </a:rPr>
              <a:t>Также богаты углеводами продукты – хлопья для завтрака, хлеб, макароны.</a:t>
            </a:r>
          </a:p>
        </p:txBody>
      </p:sp>
      <p:pic>
        <p:nvPicPr>
          <p:cNvPr id="13317" name="Picture 8" descr="продукты - zdr-obraz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1563" y="1989138"/>
            <a:ext cx="480536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63" y="142875"/>
            <a:ext cx="6357937" cy="4062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400" b="1" i="1" dirty="0">
                <a:latin typeface="Georgia" pitchFamily="18" charset="0"/>
              </a:rPr>
              <a:t>Избегайте сахара, шоколада, конфет, печенья и других продуктов с высоким содержанием сахара. Возможно, сначала они и придадут вам энергетический толчок, но толчок этот очень кратковременный и вы будете чувствовать себя еще более устало чем раньше.</a:t>
            </a:r>
            <a:r>
              <a:rPr lang="ru-RU" sz="2400" b="1" dirty="0">
                <a:latin typeface="Georgia" pitchFamily="18" charset="0"/>
              </a:rPr>
              <a:t/>
            </a:r>
            <a:br>
              <a:rPr lang="ru-RU" sz="2400" b="1" dirty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14313" y="4549775"/>
            <a:ext cx="8786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>
                <a:latin typeface="Georgia" pitchFamily="18" charset="0"/>
                <a:ea typeface="Times New Roman" pitchFamily="18" charset="0"/>
                <a:cs typeface="Tahoma" pitchFamily="34" charset="0"/>
              </a:rPr>
              <a:t>  </a:t>
            </a:r>
            <a:r>
              <a:rPr lang="ru-RU" altLang="ru-RU" sz="24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Они содержат много химических веществ, на выведение которых организму потребуется немало сил, необходимых во время экзаменов</a:t>
            </a:r>
          </a:p>
          <a:p>
            <a:pPr algn="ctr"/>
            <a:r>
              <a:rPr lang="ru-RU" altLang="ru-RU" sz="2400" b="1">
                <a:latin typeface="Georgia" pitchFamily="18" charset="0"/>
                <a:ea typeface="Times New Roman" pitchFamily="18" charset="0"/>
                <a:cs typeface="Tahoma" pitchFamily="34" charset="0"/>
              </a:rPr>
              <a:t> совсем для другого. </a:t>
            </a:r>
            <a:endParaRPr lang="ru-RU" altLang="ru-RU" sz="2400"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14340" name="Picture 6" descr="Тот самый пост, про те самые печеньки. - Auditi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836613"/>
            <a:ext cx="259715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71438" y="-214313"/>
            <a:ext cx="8929687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6600" b="1" i="1">
                <a:solidFill>
                  <a:srgbClr val="006600"/>
                </a:solidFill>
                <a:latin typeface="Georgia" pitchFamily="18" charset="0"/>
              </a:rPr>
              <a:t>Микроэлементы</a:t>
            </a:r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42875" y="1071563"/>
            <a:ext cx="8715375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 sz="2800">
              <a:solidFill>
                <a:srgbClr val="D519FF"/>
              </a:solidFill>
            </a:endParaRPr>
          </a:p>
          <a:p>
            <a:pPr algn="ctr" eaLnBrk="0" hangingPunct="0"/>
            <a:r>
              <a:rPr lang="ru-RU" altLang="ru-RU" sz="28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Для нормальной работы мозга в рацион нужно включать </a:t>
            </a:r>
          </a:p>
          <a:p>
            <a:pPr algn="ctr" eaLnBrk="0" hangingPunct="0"/>
            <a:r>
              <a:rPr lang="ru-RU" altLang="ru-RU" sz="2800" b="1">
                <a:latin typeface="Georgia" pitchFamily="18" charset="0"/>
                <a:ea typeface="Times New Roman" pitchFamily="18" charset="0"/>
                <a:cs typeface="Tahoma" pitchFamily="34" charset="0"/>
              </a:rPr>
              <a:t>фосфор, калий, кальций и йод. </a:t>
            </a:r>
          </a:p>
          <a:p>
            <a:pPr eaLnBrk="0" hangingPunct="0"/>
            <a:endParaRPr lang="ru-RU" altLang="ru-RU" sz="2800" b="1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ru-RU" altLang="ru-RU" sz="2800" b="1">
                <a:latin typeface="Georgia" pitchFamily="18" charset="0"/>
                <a:ea typeface="Times New Roman" pitchFamily="18" charset="0"/>
                <a:cs typeface="Tahoma" pitchFamily="34" charset="0"/>
              </a:rPr>
              <a:t>Фосфором и йодом богаты: морская рыба, морепродукты и морские водоросли. </a:t>
            </a:r>
          </a:p>
          <a:p>
            <a:pPr algn="ctr" eaLnBrk="0" hangingPunct="0"/>
            <a:r>
              <a:rPr lang="ru-RU" altLang="ru-RU" sz="28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Калий в оптимальном количестве содержится в кураге, абрикосах и свекле. Кальций – в натуральных молочных продуктах.</a:t>
            </a:r>
            <a:endParaRPr lang="ru-RU" altLang="ru-RU" sz="2800" b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0" y="-142875"/>
            <a:ext cx="8929688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6600" b="1" i="1">
                <a:solidFill>
                  <a:srgbClr val="006600"/>
                </a:solidFill>
                <a:latin typeface="Georgia" pitchFamily="18" charset="0"/>
              </a:rPr>
              <a:t>Витамины</a:t>
            </a:r>
          </a:p>
        </p:txBody>
      </p:sp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42875" y="1036638"/>
            <a:ext cx="8715375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24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Необходимы витамины прежде всего группы В. </a:t>
            </a:r>
          </a:p>
          <a:p>
            <a:pPr algn="ctr" eaLnBrk="0" hangingPunct="0"/>
            <a:r>
              <a:rPr lang="ru-RU" altLang="ru-RU" sz="24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Они содержатся: </a:t>
            </a:r>
          </a:p>
          <a:p>
            <a:pPr algn="just" eaLnBrk="0" hangingPunct="0"/>
            <a:r>
              <a:rPr lang="ru-RU" altLang="ru-RU" sz="24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Витамин В1 – в хлебе, горохе, крупах, грецких орехах, печени, яичном желтке, молоке и др.</a:t>
            </a:r>
          </a:p>
          <a:p>
            <a:pPr algn="just" eaLnBrk="0" hangingPunct="0"/>
            <a:r>
              <a:rPr lang="ru-RU" altLang="ru-RU" sz="24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Витамин В9 – в темно-зеленых овощах (салате, петрушке), луке, моркови, капусте, абрикосах, грибах и др.</a:t>
            </a:r>
          </a:p>
          <a:p>
            <a:pPr algn="just" eaLnBrk="0" hangingPunct="0"/>
            <a:r>
              <a:rPr lang="ru-RU" altLang="ru-RU" sz="2400" b="1">
                <a:latin typeface="Georgia" pitchFamily="18" charset="0"/>
                <a:ea typeface="Times New Roman" pitchFamily="18" charset="0"/>
                <a:cs typeface="Tahoma" pitchFamily="34" charset="0"/>
              </a:rPr>
              <a:t>Витамин В12 – в печени, сыре, морских продуктах, мясе птицы и др.</a:t>
            </a:r>
          </a:p>
          <a:p>
            <a:pPr algn="just" eaLnBrk="0" hangingPunct="0"/>
            <a:endParaRPr lang="ru-RU" altLang="ru-RU" sz="2000" b="1"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algn="ctr" eaLnBrk="0" hangingPunct="0"/>
            <a:r>
              <a:rPr lang="ru-RU" altLang="ru-RU" sz="2400" b="1" i="1">
                <a:latin typeface="Georgia" pitchFamily="18" charset="0"/>
                <a:ea typeface="Times New Roman" pitchFamily="18" charset="0"/>
                <a:cs typeface="Tahoma" pitchFamily="34" charset="0"/>
              </a:rPr>
              <a:t>Будет небесполезен и витамин С. </a:t>
            </a:r>
          </a:p>
          <a:p>
            <a:pPr algn="ctr" eaLnBrk="0" hangingPunct="0"/>
            <a:r>
              <a:rPr lang="ru-RU" altLang="ru-RU" sz="2400" b="1" i="1">
                <a:latin typeface="Georgia" pitchFamily="18" charset="0"/>
                <a:ea typeface="Times New Roman" pitchFamily="18" charset="0"/>
                <a:cs typeface="Tahoma" pitchFamily="34" charset="0"/>
              </a:rPr>
              <a:t>Он укрепляет иммунитет, повышает работоспособность. </a:t>
            </a:r>
          </a:p>
          <a:p>
            <a:pPr algn="ctr" eaLnBrk="0" hangingPunct="0"/>
            <a:r>
              <a:rPr lang="ru-RU" altLang="ru-RU" sz="2400" b="1" i="1">
                <a:latin typeface="Georgia" pitchFamily="18" charset="0"/>
                <a:ea typeface="Times New Roman" pitchFamily="18" charset="0"/>
                <a:cs typeface="Tahoma" pitchFamily="34" charset="0"/>
              </a:rPr>
              <a:t>Шиповник, облепиха, черная смородина, лимон– настоящие кладовые этого витамина.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0" y="-142875"/>
            <a:ext cx="8929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altLang="ru-RU" sz="5400" b="1" i="1">
                <a:solidFill>
                  <a:srgbClr val="006600"/>
                </a:solidFill>
                <a:latin typeface="Georgia" pitchFamily="18" charset="0"/>
              </a:rPr>
              <a:t>  Напитки в помощь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8" y="1343025"/>
            <a:ext cx="8715375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sz="2400" b="1" dirty="0">
                <a:latin typeface="Georgia" pitchFamily="18" charset="0"/>
              </a:rPr>
              <a:t>Не забывайте часто пить.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Georgia" pitchFamily="18" charset="0"/>
              </a:rPr>
              <a:t>Исследования показали, что дети, которые пьют больше воды лучше сосредотачиваются, проще переваривают новую информацию и меньше страдают от головной боли. Когда занимаетесь, держите на столе бутылку или кувшин с водой, а если простую воду вы не любите, разведите ее небольшим количеством фруктового концентрата.</a:t>
            </a:r>
            <a:br>
              <a:rPr lang="ru-RU" sz="2400" b="1" dirty="0">
                <a:latin typeface="Georgia" pitchFamily="18" charset="0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42875" y="4929188"/>
            <a:ext cx="8858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latin typeface="Georgia" pitchFamily="18" charset="0"/>
              </a:rPr>
              <a:t>Не приучайте себя к коффеину (к чаю, кофе или кока-коле) занимаясь ночью;</a:t>
            </a:r>
          </a:p>
          <a:p>
            <a:pPr algn="ctr"/>
            <a:r>
              <a:rPr lang="ru-RU" altLang="ru-RU" sz="2400" b="1" i="1">
                <a:latin typeface="Georgia" pitchFamily="18" charset="0"/>
              </a:rPr>
              <a:t> из-за коффеина на следующий день вы скорее всего будете чувствовать себя устало </a:t>
            </a:r>
          </a:p>
          <a:p>
            <a:pPr algn="ctr"/>
            <a:r>
              <a:rPr lang="ru-RU" altLang="ru-RU" sz="2400" b="1" i="1">
                <a:latin typeface="Georgia" pitchFamily="18" charset="0"/>
              </a:rPr>
              <a:t>и будете очень нервничать.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163"/>
            <a:ext cx="13319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0" y="-142875"/>
            <a:ext cx="89296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6000" b="1" i="1">
                <a:solidFill>
                  <a:srgbClr val="C00000"/>
                </a:solidFill>
                <a:latin typeface="Georgia" pitchFamily="18" charset="0"/>
              </a:rPr>
              <a:t>Во время зубрежки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1357313"/>
            <a:ext cx="871537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sz="2400" b="1" dirty="0">
              <a:latin typeface="Georgia" pitchFamily="18" charset="0"/>
            </a:endParaRPr>
          </a:p>
        </p:txBody>
      </p:sp>
      <p:sp>
        <p:nvSpPr>
          <p:cNvPr id="18436" name="Прямоугольник 1"/>
          <p:cNvSpPr>
            <a:spLocks noChangeArrowheads="1"/>
          </p:cNvSpPr>
          <p:nvPr/>
        </p:nvSpPr>
        <p:spPr bwMode="auto">
          <a:xfrm>
            <a:off x="206375" y="1154113"/>
            <a:ext cx="51911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latin typeface="Georgia" pitchFamily="18" charset="0"/>
              </a:rPr>
              <a:t>Как правило, готовящиеся к экзаменам делятся на тех, </a:t>
            </a:r>
          </a:p>
          <a:p>
            <a:pPr algn="ctr"/>
            <a:r>
              <a:rPr lang="ru-RU" altLang="ru-RU" sz="2400" b="1">
                <a:latin typeface="Georgia" pitchFamily="18" charset="0"/>
              </a:rPr>
              <a:t>кто абсолютно забывает про пищу, </a:t>
            </a:r>
          </a:p>
          <a:p>
            <a:pPr algn="ctr"/>
            <a:r>
              <a:rPr lang="ru-RU" altLang="ru-RU" sz="2400" b="1">
                <a:latin typeface="Georgia" pitchFamily="18" charset="0"/>
              </a:rPr>
              <a:t>и на тех, кто убежден, что любая скучная книжка становится интереснее в сопровождении </a:t>
            </a:r>
          </a:p>
          <a:p>
            <a:pPr algn="ctr"/>
            <a:r>
              <a:rPr lang="ru-RU" altLang="ru-RU" sz="2400" b="1">
                <a:latin typeface="Georgia" pitchFamily="18" charset="0"/>
              </a:rPr>
              <a:t>чего-нибудь вкусненького.</a:t>
            </a:r>
            <a:r>
              <a:rPr lang="ru-RU" altLang="ru-RU" sz="2200" b="1">
                <a:latin typeface="Georgia" pitchFamily="18" charset="0"/>
              </a:rPr>
              <a:t> </a:t>
            </a:r>
          </a:p>
          <a:p>
            <a:pPr algn="ctr"/>
            <a:r>
              <a:rPr lang="ru-RU" altLang="ru-RU">
                <a:latin typeface="Century Gothic" pitchFamily="34" charset="0"/>
              </a:rPr>
              <a:t/>
            </a:r>
            <a:br>
              <a:rPr lang="ru-RU" altLang="ru-RU">
                <a:latin typeface="Century Gothic" pitchFamily="34" charset="0"/>
              </a:rPr>
            </a:br>
            <a:r>
              <a:rPr lang="ru-RU" altLang="ru-RU">
                <a:latin typeface="Century Gothic" pitchFamily="34" charset="0"/>
              </a:rPr>
              <a:t/>
            </a:r>
            <a:br>
              <a:rPr lang="ru-RU" altLang="ru-RU">
                <a:latin typeface="Century Gothic" pitchFamily="34" charset="0"/>
              </a:rPr>
            </a:br>
            <a:endParaRPr lang="ru-RU" altLang="ru-RU">
              <a:latin typeface="Century Gothic" pitchFamily="34" charset="0"/>
            </a:endParaRPr>
          </a:p>
        </p:txBody>
      </p:sp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43013"/>
            <a:ext cx="367823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"/>
          <p:cNvSpPr>
            <a:spLocks noChangeArrowheads="1"/>
          </p:cNvSpPr>
          <p:nvPr/>
        </p:nvSpPr>
        <p:spPr bwMode="auto">
          <a:xfrm>
            <a:off x="460375" y="4573588"/>
            <a:ext cx="8461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Не правы тут ни те ни другие. </a:t>
            </a:r>
          </a:p>
          <a:p>
            <a:pPr algn="ctr"/>
            <a:r>
              <a:rPr lang="ru-RU" altLang="ru-RU" sz="2400" b="1" i="1">
                <a:solidFill>
                  <a:srgbClr val="000000"/>
                </a:solidFill>
                <a:latin typeface="Georgia" pitchFamily="18" charset="0"/>
              </a:rPr>
              <a:t>От голода нервное истощение наступает гораздо быстрее, а переедание приводит к тому, что организм тратит все силы на пищеварение, а не на усвоение информации.</a:t>
            </a:r>
            <a: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  <a:t/>
            </a:r>
            <a:br>
              <a:rPr lang="ru-RU" altLang="ru-RU" sz="2400">
                <a:solidFill>
                  <a:srgbClr val="000000"/>
                </a:solidFill>
                <a:latin typeface="Century Gothic" pitchFamily="34" charset="0"/>
              </a:rPr>
            </a:b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762</TotalTime>
  <Words>603</Words>
  <Application>Microsoft Office PowerPoint</Application>
  <PresentationFormat>Экран (4:3)</PresentationFormat>
  <Paragraphs>100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Продукты которые надо есть перед экзаменами.</dc:title>
  <dc:creator>admin</dc:creator>
  <cp:lastModifiedBy>компьютер</cp:lastModifiedBy>
  <cp:revision>85</cp:revision>
  <dcterms:modified xsi:type="dcterms:W3CDTF">2022-12-11T04:30:11Z</dcterms:modified>
</cp:coreProperties>
</file>